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5" r:id="rId10"/>
    <p:sldId id="266" r:id="rId11"/>
    <p:sldId id="269" r:id="rId12"/>
    <p:sldId id="263" r:id="rId13"/>
    <p:sldId id="268" r:id="rId14"/>
    <p:sldId id="270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8785225" cy="6589713"/>
  <p:notesSz cx="6858000" cy="9144000"/>
  <p:defaultTextStyle>
    <a:defPPr>
      <a:defRPr lang="uk-UA"/>
    </a:defPPr>
    <a:lvl1pPr marL="0" algn="l" defTabSz="8784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230" algn="l" defTabSz="8784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8458" algn="l" defTabSz="8784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7688" algn="l" defTabSz="8784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6918" algn="l" defTabSz="8784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6147" algn="l" defTabSz="8784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5376" algn="l" defTabSz="8784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4605" algn="l" defTabSz="8784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3835" algn="l" defTabSz="8784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9" autoAdjust="0"/>
    <p:restoredTop sz="96448" autoAdjust="0"/>
  </p:normalViewPr>
  <p:slideViewPr>
    <p:cSldViewPr>
      <p:cViewPr varScale="1">
        <p:scale>
          <a:sx n="70" d="100"/>
          <a:sy n="70" d="100"/>
        </p:scale>
        <p:origin x="-1404" y="-96"/>
      </p:cViewPr>
      <p:guideLst>
        <p:guide orient="horz" pos="2076"/>
        <p:guide pos="2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E7DF2-E13C-446D-AE29-4A0D2948D073}" type="datetimeFigureOut">
              <a:rPr lang="uk-UA" smtClean="0"/>
              <a:pPr/>
              <a:t>05.06.2015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2A89C-CB24-41EA-AEFC-0FC2173F882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16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84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9230" algn="l" defTabSz="8784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8458" algn="l" defTabSz="8784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7688" algn="l" defTabSz="8784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6918" algn="l" defTabSz="8784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6147" algn="l" defTabSz="8784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5376" algn="l" defTabSz="8784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4605" algn="l" defTabSz="8784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3835" algn="l" defTabSz="8784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2A89C-CB24-41EA-AEFC-0FC2173F8825}" type="slidenum">
              <a:rPr lang="uk-UA" smtClean="0"/>
              <a:pPr/>
              <a:t>20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58135" y="140581"/>
            <a:ext cx="8468957" cy="2407441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846" tIns="43922" rIns="87846" bIns="4392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46019" y="366096"/>
            <a:ext cx="7906703" cy="2123352"/>
          </a:xfrm>
        </p:spPr>
        <p:txBody>
          <a:bodyPr lIns="43922" rIns="219614" anchor="b">
            <a:normAutofit/>
          </a:bodyPr>
          <a:lstStyle>
            <a:lvl1pPr marL="0" algn="r">
              <a:defRPr sz="460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049886" y="2709104"/>
            <a:ext cx="6302836" cy="1684038"/>
          </a:xfrm>
        </p:spPr>
        <p:txBody>
          <a:bodyPr lIns="43922" rIns="237184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39230" indent="0" algn="ctr">
              <a:buNone/>
            </a:lvl2pPr>
            <a:lvl3pPr marL="878458" indent="0" algn="ctr">
              <a:buNone/>
            </a:lvl3pPr>
            <a:lvl4pPr marL="1317688" indent="0" algn="ctr">
              <a:buNone/>
            </a:lvl4pPr>
            <a:lvl5pPr marL="1756918" indent="0" algn="ctr">
              <a:buNone/>
            </a:lvl5pPr>
            <a:lvl6pPr marL="2196147" indent="0" algn="ctr">
              <a:buNone/>
            </a:lvl6pPr>
            <a:lvl7pPr marL="2635376" indent="0" algn="ctr">
              <a:buNone/>
            </a:lvl7pPr>
            <a:lvl8pPr marL="3074605" indent="0" algn="ctr">
              <a:buNone/>
            </a:lvl8pPr>
            <a:lvl9pPr marL="3513835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>
          <a:xfrm>
            <a:off x="5344346" y="6254370"/>
            <a:ext cx="2884482" cy="263589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05.06.2015</a:t>
            </a:fld>
            <a:endParaRPr lang="uk-UA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1"/>
          </p:nvPr>
        </p:nvSpPr>
        <p:spPr>
          <a:xfrm>
            <a:off x="8299994" y="6254370"/>
            <a:ext cx="446071" cy="263589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Місце для нижнього колонтитула 11"/>
          <p:cNvSpPr>
            <a:spLocks noGrp="1"/>
          </p:cNvSpPr>
          <p:nvPr>
            <p:ph type="ftr" sz="quarter" idx="12"/>
          </p:nvPr>
        </p:nvSpPr>
        <p:spPr>
          <a:xfrm>
            <a:off x="1537414" y="6254370"/>
            <a:ext cx="3754151" cy="263589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05.06.2015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369288" y="263895"/>
            <a:ext cx="1976675" cy="5622611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39262" y="263895"/>
            <a:ext cx="5783606" cy="562261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05.06.2015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565305" y="1368858"/>
            <a:ext cx="7687072" cy="8787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846" tIns="43922" rIns="87846" bIns="4392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05.06.2015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960886" y="3139632"/>
            <a:ext cx="7116033" cy="8787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846" tIns="43922" rIns="87846" bIns="4392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033" y="478739"/>
            <a:ext cx="7467441" cy="2624170"/>
          </a:xfrm>
        </p:spPr>
        <p:txBody>
          <a:bodyPr rIns="96630"/>
          <a:lstStyle>
            <a:lvl1pPr algn="r">
              <a:buNone/>
              <a:defRPr sz="38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93972" y="3159096"/>
            <a:ext cx="7467441" cy="1450652"/>
          </a:xfrm>
        </p:spPr>
        <p:txBody>
          <a:bodyPr rIns="122984" anchor="t"/>
          <a:lstStyle>
            <a:lvl1pPr marL="0" indent="0" algn="r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344346" y="6258853"/>
            <a:ext cx="2884482" cy="263589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05.06.2015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299994" y="6258853"/>
            <a:ext cx="446071" cy="263589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537414" y="6258853"/>
            <a:ext cx="3754151" cy="263589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39262" y="1581531"/>
            <a:ext cx="3880141" cy="434921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465823" y="1581531"/>
            <a:ext cx="3880141" cy="434921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05.06.2015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302038" y="6259716"/>
            <a:ext cx="446071" cy="263589"/>
          </a:xfrm>
        </p:spPr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кутник 9"/>
          <p:cNvSpPr/>
          <p:nvPr/>
        </p:nvSpPr>
        <p:spPr>
          <a:xfrm>
            <a:off x="565305" y="1368858"/>
            <a:ext cx="7687072" cy="8787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846" tIns="43922" rIns="87846" bIns="4392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592546" y="2080512"/>
            <a:ext cx="3601942" cy="8787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846" tIns="43922" rIns="87846" bIns="43922"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4612243" y="2080512"/>
            <a:ext cx="3601942" cy="8787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846" tIns="43922" rIns="87846" bIns="43922"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262" y="242091"/>
            <a:ext cx="7906703" cy="109828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39262" y="1475059"/>
            <a:ext cx="3881666" cy="614734"/>
          </a:xfrm>
        </p:spPr>
        <p:txBody>
          <a:bodyPr anchor="b">
            <a:noAutofit/>
          </a:bodyPr>
          <a:lstStyle>
            <a:lvl1pPr marL="87846" indent="0" algn="l">
              <a:spcBef>
                <a:spcPts val="0"/>
              </a:spcBef>
              <a:buNone/>
              <a:defRPr sz="2100" b="0" cap="all" baseline="0"/>
            </a:lvl1pPr>
            <a:lvl2pPr>
              <a:buNone/>
              <a:defRPr sz="19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462773" y="1475059"/>
            <a:ext cx="3883192" cy="614734"/>
          </a:xfrm>
        </p:spPr>
        <p:txBody>
          <a:bodyPr anchor="b">
            <a:noAutofit/>
          </a:bodyPr>
          <a:lstStyle>
            <a:lvl1pPr marL="87846" indent="0" algn="l">
              <a:spcBef>
                <a:spcPts val="0"/>
              </a:spcBef>
              <a:buNone/>
              <a:defRPr sz="2100" b="0" cap="all" baseline="0"/>
            </a:lvl1pPr>
            <a:lvl2pPr>
              <a:buNone/>
              <a:defRPr sz="19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39262" y="2269790"/>
            <a:ext cx="3881666" cy="3787561"/>
          </a:xfrm>
        </p:spPr>
        <p:txBody>
          <a:bodyPr lIns="87846"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462773" y="2269790"/>
            <a:ext cx="3883192" cy="3787561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05.06.2015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8302038" y="6259716"/>
            <a:ext cx="446071" cy="263589"/>
          </a:xfrm>
        </p:spPr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262" y="243312"/>
            <a:ext cx="7906703" cy="1098286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05.06.2015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565305" y="1368858"/>
            <a:ext cx="7687072" cy="8787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846" tIns="43922" rIns="87846" bIns="4392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05.06.2015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4859114" y="1016280"/>
            <a:ext cx="3601942" cy="8787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846" tIns="43922" rIns="87846" bIns="4392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8402" y="292877"/>
            <a:ext cx="3777647" cy="732190"/>
          </a:xfrm>
        </p:spPr>
        <p:txBody>
          <a:bodyPr anchor="b"/>
          <a:lstStyle>
            <a:lvl1pPr marL="0" algn="r">
              <a:buNone/>
              <a:defRPr sz="19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768402" y="1064232"/>
            <a:ext cx="3777647" cy="102506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300"/>
            </a:lvl1pPr>
            <a:lvl2pPr>
              <a:buNone/>
              <a:defRPr sz="11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219631" y="2123352"/>
            <a:ext cx="8326418" cy="3822034"/>
          </a:xfrm>
        </p:spPr>
        <p:txBody>
          <a:bodyPr/>
          <a:lstStyle>
            <a:lvl1pPr marL="281107">
              <a:defRPr sz="3100"/>
            </a:lvl1pPr>
            <a:lvl2pPr marL="570998">
              <a:defRPr sz="2700"/>
            </a:lvl2pPr>
            <a:lvl3pPr marL="790612">
              <a:defRPr sz="2300"/>
            </a:lvl3pPr>
            <a:lvl4pPr marL="1010228">
              <a:defRPr sz="1900"/>
            </a:lvl4pPr>
            <a:lvl5pPr marL="1212273">
              <a:defRPr sz="19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9" name="Місце для дати 8"/>
          <p:cNvSpPr>
            <a:spLocks noGrp="1"/>
          </p:cNvSpPr>
          <p:nvPr>
            <p:ph type="dt" sz="half" idx="10"/>
          </p:nvPr>
        </p:nvSpPr>
        <p:spPr>
          <a:xfrm>
            <a:off x="5344346" y="6258853"/>
            <a:ext cx="2884482" cy="263589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05.06.2015</a:t>
            </a:fld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1"/>
          </p:nvPr>
        </p:nvSpPr>
        <p:spPr>
          <a:xfrm>
            <a:off x="8299994" y="6258853"/>
            <a:ext cx="446071" cy="263589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2"/>
          </p:nvPr>
        </p:nvSpPr>
        <p:spPr>
          <a:xfrm>
            <a:off x="1537414" y="6258853"/>
            <a:ext cx="3754151" cy="263589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148" y="4539581"/>
            <a:ext cx="5271135" cy="638539"/>
          </a:xfrm>
        </p:spPr>
        <p:txBody>
          <a:bodyPr anchor="b"/>
          <a:lstStyle>
            <a:lvl1pPr marL="0" algn="r">
              <a:buNone/>
              <a:defRPr sz="19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2921148" y="5178119"/>
            <a:ext cx="5271135" cy="87656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292842" y="240089"/>
            <a:ext cx="8199543" cy="4173485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100"/>
            </a:lvl1pPr>
            <a:extLst/>
          </a:lstStyle>
          <a:p>
            <a:pPr marL="0" algn="l" rtl="0" eaLnBrk="1" latinLnBrk="0" hangingPunct="1"/>
            <a:r>
              <a:rPr kumimoji="0" lang="uk-U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344346" y="6254370"/>
            <a:ext cx="2884482" cy="263589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05.06.2015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299994" y="6254370"/>
            <a:ext cx="446071" cy="263589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537414" y="6254370"/>
            <a:ext cx="3754151" cy="263589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58135" y="141332"/>
            <a:ext cx="8465143" cy="630855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846" tIns="43922" rIns="87846" bIns="4392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1244573" y="6150399"/>
            <a:ext cx="4046992" cy="263589"/>
          </a:xfrm>
          <a:prstGeom prst="rect">
            <a:avLst/>
          </a:prstGeom>
        </p:spPr>
        <p:txBody>
          <a:bodyPr lIns="87846" tIns="43922" rIns="87846" bIns="43922"/>
          <a:lstStyle>
            <a:lvl1pPr algn="r" eaLnBrk="1" latinLnBrk="0" hangingPunct="1">
              <a:defRPr kumimoji="0" sz="12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5344346" y="6150399"/>
            <a:ext cx="2884482" cy="263589"/>
          </a:xfrm>
          <a:prstGeom prst="rect">
            <a:avLst/>
          </a:prstGeom>
        </p:spPr>
        <p:txBody>
          <a:bodyPr lIns="87846" tIns="43922" rIns="87846" bIns="43922"/>
          <a:lstStyle>
            <a:lvl1pPr algn="l" eaLnBrk="1" latinLnBrk="0" hangingPunct="1">
              <a:defRPr kumimoji="0" sz="12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/>
              <a:pPr/>
              <a:t>05.06.2015</a:t>
            </a:fld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299994" y="6259716"/>
            <a:ext cx="446071" cy="263589"/>
          </a:xfrm>
          <a:prstGeom prst="rect">
            <a:avLst/>
          </a:prstGeom>
        </p:spPr>
        <p:txBody>
          <a:bodyPr lIns="87846" tIns="43922" rIns="87846" bIns="43922" anchor="ctr"/>
          <a:lstStyle>
            <a:lvl1pPr algn="r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39262" y="243618"/>
            <a:ext cx="7906703" cy="1098286"/>
          </a:xfrm>
          <a:prstGeom prst="rect">
            <a:avLst/>
          </a:prstGeom>
        </p:spPr>
        <p:txBody>
          <a:bodyPr lIns="87846" tIns="43922" rIns="87846" bIns="43922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39262" y="1581836"/>
            <a:ext cx="7906703" cy="4349211"/>
          </a:xfrm>
          <a:prstGeom prst="rect">
            <a:avLst/>
          </a:prstGeom>
        </p:spPr>
        <p:txBody>
          <a:bodyPr lIns="87846" tIns="43922" rIns="87846" bIns="43922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2708" algn="r" rtl="0" eaLnBrk="1" latinLnBrk="0" hangingPunct="1">
        <a:spcBef>
          <a:spcPct val="0"/>
        </a:spcBef>
        <a:buNone/>
        <a:defRPr kumimoji="0" sz="44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80619" indent="-280619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14921" indent="-219614" algn="l" rtl="0" eaLnBrk="1" latinLnBrk="0" hangingPunct="1">
        <a:spcBef>
          <a:spcPts val="384"/>
        </a:spcBef>
        <a:buClr>
          <a:schemeClr val="accent2"/>
        </a:buClr>
        <a:buSzPct val="90000"/>
        <a:buFontTx/>
        <a:buChar char="•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790612" indent="-184476" algn="l" rtl="0" eaLnBrk="1" latinLnBrk="0" hangingPunct="1">
        <a:spcBef>
          <a:spcPts val="384"/>
        </a:spcBef>
        <a:buClr>
          <a:schemeClr val="accent3"/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966304" indent="-175692" algn="l" rtl="0" eaLnBrk="1" latinLnBrk="0" hangingPunct="1">
        <a:spcBef>
          <a:spcPts val="384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996" indent="-175692" algn="l" rtl="0" eaLnBrk="1" latinLnBrk="0" hangingPunct="1">
        <a:spcBef>
          <a:spcPts val="384"/>
        </a:spcBef>
        <a:buClr>
          <a:schemeClr val="accent3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17688" indent="-166907" algn="l" rtl="0" eaLnBrk="1" latinLnBrk="0" hangingPunct="1">
        <a:spcBef>
          <a:spcPts val="384"/>
        </a:spcBef>
        <a:buClr>
          <a:schemeClr val="accent4"/>
        </a:buClr>
        <a:buFont typeface="Wingdings 2"/>
        <a:buChar char="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3380" indent="-166907" algn="l" rtl="0" eaLnBrk="1" latinLnBrk="0" hangingPunct="1">
        <a:spcBef>
          <a:spcPts val="384"/>
        </a:spcBef>
        <a:buClr>
          <a:schemeClr val="accent4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69072" indent="-166907" algn="l" rtl="0" eaLnBrk="1" latinLnBrk="0" hangingPunct="1">
        <a:spcBef>
          <a:spcPts val="384"/>
        </a:spcBef>
        <a:buClr>
          <a:schemeClr val="accent4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44763" indent="-166907" algn="l" rtl="0" eaLnBrk="1" latinLnBrk="0" hangingPunct="1">
        <a:spcBef>
          <a:spcPts val="384"/>
        </a:spcBef>
        <a:buClr>
          <a:schemeClr val="accent4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9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78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176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569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961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35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746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138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31.jpeg"/><Relationship Id="rId4" Type="http://schemas.openxmlformats.org/officeDocument/2006/relationships/image" Target="../media/image40.jpeg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9262" y="243312"/>
            <a:ext cx="7906703" cy="54540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300" dirty="0"/>
              <a:t/>
            </a:r>
            <a:br>
              <a:rPr lang="uk-UA" sz="2300" dirty="0"/>
            </a:br>
            <a:r>
              <a:rPr lang="uk-UA" sz="2300" dirty="0"/>
              <a:t/>
            </a:r>
            <a:br>
              <a:rPr lang="uk-UA" sz="2300" dirty="0"/>
            </a:br>
            <a:r>
              <a:rPr lang="uk-UA" sz="2300"/>
              <a:t/>
            </a:r>
            <a:br>
              <a:rPr lang="uk-UA" sz="2300"/>
            </a:br>
            <a:r>
              <a:rPr lang="uk-UA" sz="2300" smtClean="0"/>
              <a:t/>
            </a:r>
            <a:br>
              <a:rPr lang="uk-UA" sz="2300" smtClean="0"/>
            </a:br>
            <a:r>
              <a:rPr lang="uk-UA" sz="2300"/>
              <a:t/>
            </a:r>
            <a:br>
              <a:rPr lang="uk-UA" sz="2300"/>
            </a:br>
            <a:r>
              <a:rPr lang="uk-UA" sz="2300" smtClean="0"/>
              <a:t/>
            </a:r>
            <a:br>
              <a:rPr lang="uk-UA" sz="2300" smtClean="0"/>
            </a:br>
            <a:r>
              <a:rPr lang="uk-UA" sz="2300"/>
              <a:t/>
            </a:r>
            <a:br>
              <a:rPr lang="uk-UA" sz="2300"/>
            </a:br>
            <a:r>
              <a:rPr lang="uk-UA" sz="2300" smtClean="0"/>
              <a:t/>
            </a:r>
            <a:br>
              <a:rPr lang="uk-UA" sz="2300" smtClean="0"/>
            </a:br>
            <a:r>
              <a:rPr lang="uk-UA" sz="2300"/>
              <a:t/>
            </a:r>
            <a:br>
              <a:rPr lang="uk-UA" sz="2300"/>
            </a:br>
            <a:r>
              <a:rPr lang="uk-UA" sz="2300" smtClean="0"/>
              <a:t/>
            </a:r>
            <a:br>
              <a:rPr lang="uk-UA" sz="2300" smtClean="0"/>
            </a:br>
            <a:r>
              <a:rPr lang="uk-UA" sz="2300"/>
              <a:t/>
            </a:r>
            <a:br>
              <a:rPr lang="uk-UA" sz="2300"/>
            </a:br>
            <a:r>
              <a:rPr lang="uk-UA" sz="2300" smtClean="0"/>
              <a:t/>
            </a:r>
            <a:br>
              <a:rPr lang="uk-UA" sz="2300" smtClean="0"/>
            </a:br>
            <a:r>
              <a:rPr lang="uk-UA" sz="2300"/>
              <a:t/>
            </a:r>
            <a:br>
              <a:rPr lang="uk-UA" sz="2300"/>
            </a:br>
            <a:r>
              <a:rPr lang="uk-UA" sz="2300" smtClean="0"/>
              <a:t/>
            </a:r>
            <a:br>
              <a:rPr lang="uk-UA" sz="2300" smtClean="0"/>
            </a:br>
            <a:r>
              <a:rPr lang="uk-UA" sz="2300"/>
              <a:t/>
            </a:r>
            <a:br>
              <a:rPr lang="uk-UA" sz="2300"/>
            </a:br>
            <a:r>
              <a:rPr lang="uk-UA" sz="2300" smtClean="0"/>
              <a:t/>
            </a:r>
            <a:br>
              <a:rPr lang="uk-UA" sz="2300" smtClean="0"/>
            </a:br>
            <a:r>
              <a:rPr lang="uk-UA" sz="2300"/>
              <a:t/>
            </a:r>
            <a:br>
              <a:rPr lang="uk-UA" sz="2300"/>
            </a:br>
            <a:r>
              <a:rPr lang="uk-UA" sz="2300" smtClean="0"/>
              <a:t/>
            </a:r>
            <a:br>
              <a:rPr lang="uk-UA" sz="2300" smtClean="0"/>
            </a:br>
            <a:r>
              <a:rPr lang="uk-UA" sz="4600" smtClean="0">
                <a:solidFill>
                  <a:srgbClr val="FF0000"/>
                </a:solidFill>
              </a:rPr>
              <a:t>Ознайомлення </a:t>
            </a:r>
            <a:r>
              <a:rPr lang="uk-UA" sz="4600" dirty="0">
                <a:solidFill>
                  <a:srgbClr val="FF0000"/>
                </a:solidFill>
              </a:rPr>
              <a:t>з музеями</a:t>
            </a:r>
            <a:r>
              <a:rPr lang="uk-UA" sz="4600" dirty="0"/>
              <a:t/>
            </a:r>
            <a:br>
              <a:rPr lang="uk-UA" sz="4600" dirty="0"/>
            </a:br>
            <a:r>
              <a:rPr lang="uk-UA" sz="3000" dirty="0"/>
              <a:t>презентація з образотворчого мистецтва</a:t>
            </a:r>
            <a:br>
              <a:rPr lang="uk-UA" sz="3000" dirty="0"/>
            </a:br>
            <a:r>
              <a:rPr lang="uk-UA" sz="3000" dirty="0"/>
              <a:t>(6 клас)</a:t>
            </a:r>
            <a:br>
              <a:rPr lang="uk-UA" sz="3000" dirty="0"/>
            </a:br>
            <a:r>
              <a:rPr lang="uk-UA" sz="3000" dirty="0"/>
              <a:t/>
            </a:r>
            <a:br>
              <a:rPr lang="uk-UA" sz="3000" dirty="0"/>
            </a:br>
            <a:r>
              <a:rPr lang="uk-UA" sz="3000" dirty="0"/>
              <a:t/>
            </a:r>
            <a:br>
              <a:rPr lang="uk-UA" sz="3000" dirty="0"/>
            </a:br>
            <a:r>
              <a:rPr lang="uk-UA" sz="3800" dirty="0"/>
              <a:t>Автор: </a:t>
            </a:r>
            <a:r>
              <a:rPr lang="uk-UA" sz="3800" dirty="0">
                <a:solidFill>
                  <a:srgbClr val="FF0000"/>
                </a:solidFill>
              </a:rPr>
              <a:t>Шахрай Ю.В</a:t>
            </a:r>
            <a:r>
              <a:rPr lang="uk-UA" sz="3800" dirty="0" smtClean="0">
                <a:solidFill>
                  <a:srgbClr val="FF0000"/>
                </a:solidFill>
              </a:rPr>
              <a:t>.</a:t>
            </a:r>
            <a:br>
              <a:rPr lang="uk-UA" sz="3800" dirty="0" smtClean="0">
                <a:solidFill>
                  <a:srgbClr val="FF0000"/>
                </a:solidFill>
              </a:rPr>
            </a:br>
            <a:r>
              <a:rPr lang="uk-UA" sz="3100" dirty="0" smtClean="0">
                <a:solidFill>
                  <a:schemeClr val="tx1"/>
                </a:solidFill>
              </a:rPr>
              <a:t>учитель образотворчого мистецтва а історії </a:t>
            </a:r>
            <a:r>
              <a:rPr lang="uk-UA" sz="3200" dirty="0" err="1" smtClean="0"/>
              <a:t>Соколівоцької</a:t>
            </a:r>
            <a:r>
              <a:rPr lang="uk-UA" sz="3200" dirty="0" smtClean="0"/>
              <a:t> </a:t>
            </a:r>
            <a:r>
              <a:rPr lang="uk-UA" sz="3200" dirty="0"/>
              <a:t>ЗОШ І-ІІІ </a:t>
            </a:r>
            <a:r>
              <a:rPr lang="uk-UA" sz="3200" dirty="0" smtClean="0"/>
              <a:t>ступенів</a:t>
            </a:r>
            <a:br>
              <a:rPr lang="uk-UA" sz="3200" dirty="0" smtClean="0"/>
            </a:br>
            <a:r>
              <a:rPr lang="uk-UA" sz="3200" dirty="0" err="1" smtClean="0"/>
              <a:t>Тальнівської</a:t>
            </a:r>
            <a:r>
              <a:rPr lang="uk-UA" sz="3200" dirty="0" smtClean="0"/>
              <a:t> районної ради </a:t>
            </a:r>
            <a:r>
              <a:rPr lang="uk-UA" sz="3000" dirty="0"/>
              <a:t/>
            </a:r>
            <a:br>
              <a:rPr lang="uk-UA" sz="3000" dirty="0"/>
            </a:br>
            <a:endParaRPr lang="uk-UA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uk-UA" dirty="0"/>
          </a:p>
        </p:txBody>
      </p:sp>
      <p:pic>
        <p:nvPicPr>
          <p:cNvPr id="35842" name="Picture 2" descr="http://2.bp.blogspot.com/-PC9yn053Bhg/UZaEzfpNyQI/AAAAAAAAAEI/J8_bW8L8jXg/s1600/4f2591e1249e44.30701067.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145" y="755054"/>
            <a:ext cx="4824753" cy="30019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14007" y="960984"/>
            <a:ext cx="21812848" cy="354883"/>
          </a:xfrm>
          <a:prstGeom prst="rect">
            <a:avLst/>
          </a:prstGeom>
          <a:noFill/>
        </p:spPr>
        <p:txBody>
          <a:bodyPr wrap="none" lIns="87846" tIns="43922" rIns="87846" bIns="43922" rtlCol="0">
            <a:spAutoFit/>
          </a:bodyPr>
          <a:lstStyle/>
          <a:p>
            <a:r>
              <a:rPr lang="uk-UA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960860" y="205907"/>
            <a:ext cx="7310525" cy="443605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pPr algn="ctr"/>
            <a:r>
              <a:rPr lang="uk-UA" sz="2300" dirty="0"/>
              <a:t>Київський музей Західного та Східного мистецтв</a:t>
            </a:r>
          </a:p>
        </p:txBody>
      </p:sp>
      <p:pic>
        <p:nvPicPr>
          <p:cNvPr id="35844" name="Picture 4" descr="http://fmap.kiev.ua/images/Logo%20museums/xanen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6263" y="3134724"/>
            <a:ext cx="4873058" cy="3251635"/>
          </a:xfrm>
          <a:prstGeom prst="rect">
            <a:avLst/>
          </a:prstGeom>
          <a:noFill/>
        </p:spPr>
      </p:pic>
      <p:pic>
        <p:nvPicPr>
          <p:cNvPr id="7" name="Picture 4" descr="http://fmap.kiev.ua/images/Logo%20museums/xanen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7628" y="3157571"/>
            <a:ext cx="4873058" cy="3251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300" dirty="0"/>
              <a:t>Одеський музей Західного та Східного мистецтв</a:t>
            </a:r>
          </a:p>
        </p:txBody>
      </p:sp>
      <p:pic>
        <p:nvPicPr>
          <p:cNvPr id="38914" name="Picture 2" descr="http://ua.igotoworld.com/frontend/webcontent/websites/1/images/gallery/7591_370x246_museum-of-weste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144" y="1372844"/>
            <a:ext cx="4655719" cy="3020292"/>
          </a:xfrm>
          <a:prstGeom prst="rect">
            <a:avLst/>
          </a:prstGeom>
          <a:noFill/>
        </p:spPr>
      </p:pic>
      <p:pic>
        <p:nvPicPr>
          <p:cNvPr id="38916" name="Picture 4" descr="http://restplace.com.ua/sites/default/files/styles/galleryformater_slide_big/public/gallery/muzey3.jpg?itok=qvRonFW1"/>
          <p:cNvPicPr>
            <a:picLocks noChangeAspect="1" noChangeArrowheads="1"/>
          </p:cNvPicPr>
          <p:nvPr/>
        </p:nvPicPr>
        <p:blipFill>
          <a:blip r:embed="rId3"/>
          <a:srcRect l="3414" r="11707"/>
          <a:stretch>
            <a:fillRect/>
          </a:stretch>
        </p:blipFill>
        <p:spPr bwMode="auto">
          <a:xfrm>
            <a:off x="4598518" y="2745710"/>
            <a:ext cx="3980833" cy="3517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262" y="243312"/>
            <a:ext cx="7906703" cy="511742"/>
          </a:xfrm>
        </p:spPr>
        <p:txBody>
          <a:bodyPr>
            <a:normAutofit/>
          </a:bodyPr>
          <a:lstStyle/>
          <a:p>
            <a:pPr algn="ctr"/>
            <a:r>
              <a:rPr lang="uk-UA" sz="2300" dirty="0"/>
              <a:t>Львівська національна картинна галерея</a:t>
            </a:r>
          </a:p>
        </p:txBody>
      </p:sp>
      <p:pic>
        <p:nvPicPr>
          <p:cNvPr id="5" name="Рисунок 4" descr="http://upload.wikimedia.org/wikipedia/commons/b/ba/Lwowska_Galeria_Sztuki_-_Wn%C4%99trza_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036" y="892340"/>
            <a:ext cx="6292421" cy="523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</a:t>
            </a:r>
            <a:endParaRPr lang="uk-UA" dirty="0"/>
          </a:p>
        </p:txBody>
      </p:sp>
      <p:pic>
        <p:nvPicPr>
          <p:cNvPr id="33796" name="Picture 4" descr="http://prostir.museum/static/images/publications/1139/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781" y="343194"/>
            <a:ext cx="8036885" cy="5780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000" dirty="0">
                <a:solidFill>
                  <a:srgbClr val="FF0000"/>
                </a:solidFill>
              </a:rPr>
              <a:t>Відомі українські художники: </a:t>
            </a:r>
            <a:r>
              <a:rPr lang="uk-UA" sz="2300" dirty="0"/>
              <a:t>М. Пимоненко, І. </a:t>
            </a:r>
            <a:r>
              <a:rPr lang="uk-UA" sz="2300" dirty="0" err="1"/>
              <a:t>Труш</a:t>
            </a:r>
            <a:r>
              <a:rPr lang="uk-UA" sz="2300" dirty="0"/>
              <a:t>, </a:t>
            </a:r>
            <a:br>
              <a:rPr lang="uk-UA" sz="2300" dirty="0"/>
            </a:br>
            <a:r>
              <a:rPr lang="uk-UA" sz="2300" dirty="0"/>
              <a:t>О. Мурашко, А. </a:t>
            </a:r>
            <a:r>
              <a:rPr lang="uk-UA" sz="2300" dirty="0" err="1"/>
              <a:t>Петрицький</a:t>
            </a:r>
            <a:r>
              <a:rPr lang="uk-UA" sz="2300" dirty="0"/>
              <a:t>, Ф. Кричевський, В. </a:t>
            </a:r>
            <a:r>
              <a:rPr lang="uk-UA" sz="2300" dirty="0" err="1"/>
              <a:t>Касіян</a:t>
            </a:r>
            <a:r>
              <a:rPr lang="uk-UA" sz="2300" dirty="0"/>
              <a:t>,</a:t>
            </a:r>
            <a:br>
              <a:rPr lang="uk-UA" sz="2300" dirty="0"/>
            </a:br>
            <a:r>
              <a:rPr lang="uk-UA" sz="2300" dirty="0"/>
              <a:t> Т. Яблонська, М. </a:t>
            </a:r>
            <a:r>
              <a:rPr lang="uk-UA" sz="2300" dirty="0" err="1"/>
              <a:t>Дерегус</a:t>
            </a:r>
            <a:r>
              <a:rPr lang="uk-UA" sz="2300" dirty="0"/>
              <a:t> та ін. </a:t>
            </a:r>
          </a:p>
        </p:txBody>
      </p:sp>
      <p:pic>
        <p:nvPicPr>
          <p:cNvPr id="39938" name="Picture 2" descr="http://i015.radikal.ru/0811/c6/16314958b8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321" y="2951640"/>
            <a:ext cx="4824357" cy="3528237"/>
          </a:xfrm>
          <a:prstGeom prst="rect">
            <a:avLst/>
          </a:prstGeom>
          <a:noFill/>
        </p:spPr>
      </p:pic>
      <p:pic>
        <p:nvPicPr>
          <p:cNvPr id="39940" name="Picture 4" descr="http://zentropa.net/wp-content/gallery/mikola-pimonenko/800px-mykola_pymonenko-vechoriy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5342" y="1372844"/>
            <a:ext cx="4294595" cy="2727396"/>
          </a:xfrm>
          <a:prstGeom prst="rect">
            <a:avLst/>
          </a:prstGeom>
          <a:noFill/>
        </p:spPr>
      </p:pic>
      <p:pic>
        <p:nvPicPr>
          <p:cNvPr id="39942" name="Picture 6" descr="http://kpi.ua/files/images/pymonenko-na_richts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510" y="1372844"/>
            <a:ext cx="3803154" cy="27457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3145" y="3706717"/>
            <a:ext cx="2608132" cy="443605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sz="2300" i="1" dirty="0">
                <a:solidFill>
                  <a:srgbClr val="FF0000"/>
                </a:solidFill>
              </a:rPr>
              <a:t>На річці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12555" y="3500786"/>
            <a:ext cx="1166796" cy="680193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sz="1900" b="1" i="1" dirty="0">
                <a:solidFill>
                  <a:srgbClr val="FF0000"/>
                </a:solidFill>
              </a:rPr>
              <a:t>Гуси, додому!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546" y="5971947"/>
            <a:ext cx="2059052" cy="384457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sz="1900" b="1" i="1" dirty="0">
                <a:solidFill>
                  <a:srgbClr val="FF0000"/>
                </a:solidFill>
              </a:rPr>
              <a:t>Перед грозою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5314" y="4667723"/>
            <a:ext cx="3376132" cy="680193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sz="1900" b="1" i="1" dirty="0"/>
              <a:t>Картини </a:t>
            </a:r>
          </a:p>
          <a:p>
            <a:r>
              <a:rPr lang="uk-UA" sz="1900" b="1" i="1" dirty="0"/>
              <a:t>Миколи Пимоненка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                                                  </a:t>
            </a:r>
            <a:endParaRPr lang="uk-UA" dirty="0"/>
          </a:p>
        </p:txBody>
      </p:sp>
      <p:pic>
        <p:nvPicPr>
          <p:cNvPr id="34820" name="Picture 4" descr="http://namu.kiev.ua/assets/images/gallery/big/1243601563.jpg"/>
          <p:cNvPicPr>
            <a:picLocks noChangeAspect="1" noChangeArrowheads="1"/>
          </p:cNvPicPr>
          <p:nvPr/>
        </p:nvPicPr>
        <p:blipFill>
          <a:blip r:embed="rId2"/>
          <a:srcRect t="10967"/>
          <a:stretch>
            <a:fillRect/>
          </a:stretch>
        </p:blipFill>
        <p:spPr bwMode="auto">
          <a:xfrm>
            <a:off x="960861" y="137264"/>
            <a:ext cx="2790975" cy="3137540"/>
          </a:xfrm>
          <a:prstGeom prst="rect">
            <a:avLst/>
          </a:prstGeom>
          <a:noFill/>
        </p:spPr>
      </p:pic>
      <p:pic>
        <p:nvPicPr>
          <p:cNvPr id="6" name="Рисунок 5" descr="Петрицький_Інвалід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8074" y="137264"/>
            <a:ext cx="3805852" cy="312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86707" y="2471137"/>
            <a:ext cx="4049468" cy="354883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b="1" i="1" dirty="0" smtClean="0"/>
              <a:t>А. </a:t>
            </a:r>
            <a:r>
              <a:rPr lang="uk-UA" b="1" i="1" dirty="0" err="1" smtClean="0"/>
              <a:t>Петрицький</a:t>
            </a:r>
            <a:r>
              <a:rPr lang="uk-UA" b="1" i="1" dirty="0" smtClean="0"/>
              <a:t> . Інваліди</a:t>
            </a:r>
            <a:endParaRPr lang="uk-UA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17686" y="2745711"/>
            <a:ext cx="3937825" cy="621046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b="1" i="1" dirty="0" smtClean="0"/>
              <a:t>О. Мурашко.  Портрет дівчинки</a:t>
            </a:r>
          </a:p>
          <a:p>
            <a:r>
              <a:rPr lang="uk-UA" b="1" i="1" dirty="0" smtClean="0"/>
              <a:t> в червоному капелюсі.</a:t>
            </a:r>
            <a:endParaRPr lang="uk-UA" b="1" i="1" dirty="0"/>
          </a:p>
        </p:txBody>
      </p:sp>
      <p:pic>
        <p:nvPicPr>
          <p:cNvPr id="34824" name="Picture 8" descr="http://www.epochtimes.com.ua/upload/iblock/433/43370d3851162d8f2d2fe254dc936c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145" y="3500787"/>
            <a:ext cx="4888923" cy="285096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51278" y="5834661"/>
            <a:ext cx="1921781" cy="621046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Ф. Кричевський. </a:t>
            </a:r>
          </a:p>
          <a:p>
            <a:r>
              <a:rPr lang="uk-UA" b="1" i="1" dirty="0" smtClean="0">
                <a:solidFill>
                  <a:srgbClr val="FF0000"/>
                </a:solidFill>
              </a:rPr>
              <a:t>Три покоління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34826" name="Picture 10" descr="http://proxy10.media.online.ua/uol/r2-c1c11580d3/512ab3f2998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9409" y="3020283"/>
            <a:ext cx="2836889" cy="337630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490773" y="5903303"/>
            <a:ext cx="3157213" cy="354883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Т. </a:t>
            </a:r>
            <a:r>
              <a:rPr lang="uk-UA" b="1" i="1" dirty="0" err="1" smtClean="0">
                <a:solidFill>
                  <a:srgbClr val="FF0000"/>
                </a:solidFill>
              </a:rPr>
              <a:t>Яблонска</a:t>
            </a:r>
            <a:r>
              <a:rPr lang="uk-UA" b="1" i="1" dirty="0" smtClean="0">
                <a:solidFill>
                  <a:srgbClr val="FF0000"/>
                </a:solidFill>
              </a:rPr>
              <a:t>. Автопортрет</a:t>
            </a:r>
            <a:endParaRPr lang="uk-UA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uk-UA" dirty="0"/>
          </a:p>
        </p:txBody>
      </p:sp>
      <p:pic>
        <p:nvPicPr>
          <p:cNvPr id="3" name="Рисунок 2" descr="http://www.magazin-kartin.ru/_mod_files/ce_images/news/cvinger-4-dk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144" y="1372843"/>
            <a:ext cx="5891612" cy="44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09941" y="205908"/>
            <a:ext cx="6314424" cy="975930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pPr algn="ctr"/>
            <a:r>
              <a:rPr lang="uk-UA" sz="3400" dirty="0">
                <a:solidFill>
                  <a:srgbClr val="FF0000"/>
                </a:solidFill>
              </a:rPr>
              <a:t>Відомі музеї світу</a:t>
            </a:r>
          </a:p>
          <a:p>
            <a:pPr algn="ctr"/>
            <a:r>
              <a:rPr lang="uk-UA" sz="2300" i="1" dirty="0"/>
              <a:t>Дрезденська картинна галерея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5759" y="1372844"/>
            <a:ext cx="2264956" cy="4524764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sz="1900" dirty="0"/>
              <a:t>У 1722 р. перетворилася на музей.  Складається з двох галерей : Старих майстрів (де зберігаються твори митців епохи  Відродження) та Нових  майстрів (де розміщені полотна художників ХІХ –</a:t>
            </a:r>
          </a:p>
          <a:p>
            <a:r>
              <a:rPr lang="uk-UA" sz="1900" dirty="0"/>
              <a:t>ХХ ст.)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262" y="0"/>
            <a:ext cx="7906703" cy="1341598"/>
          </a:xfrm>
        </p:spPr>
        <p:txBody>
          <a:bodyPr>
            <a:normAutofit/>
          </a:bodyPr>
          <a:lstStyle/>
          <a:p>
            <a:pPr algn="ctr"/>
            <a:r>
              <a:rPr lang="uk-UA" sz="2300" dirty="0"/>
              <a:t>Шедеври Дрезденської галереї</a:t>
            </a:r>
            <a:br>
              <a:rPr lang="uk-UA" sz="2300" dirty="0"/>
            </a:br>
            <a:r>
              <a:rPr lang="uk-UA" sz="2300" dirty="0"/>
              <a:t/>
            </a:r>
            <a:br>
              <a:rPr lang="uk-UA" sz="2300" dirty="0"/>
            </a:br>
            <a:endParaRPr lang="uk-UA" sz="2300" dirty="0"/>
          </a:p>
        </p:txBody>
      </p:sp>
      <p:pic>
        <p:nvPicPr>
          <p:cNvPr id="40962" name="Picture 2" descr="http://i.i.ua/photo/images/pic/7/2/4939527_d793d8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955" y="686411"/>
            <a:ext cx="2307194" cy="3157593"/>
          </a:xfrm>
          <a:prstGeom prst="rect">
            <a:avLst/>
          </a:prstGeom>
          <a:noFill/>
        </p:spPr>
      </p:pic>
      <p:pic>
        <p:nvPicPr>
          <p:cNvPr id="4" name="Рисунок 3" descr="https://artchive.ru/res/media/big/work/601c/601c23b2d5085818e456f839a904d737.jpg?dc6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1722" y="686411"/>
            <a:ext cx="2264956" cy="315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http://www.art-catalog.ru/article/mmz/41/00Tician_Dinariy_kesar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1219" y="686411"/>
            <a:ext cx="2282874" cy="3157593"/>
          </a:xfrm>
          <a:prstGeom prst="rect">
            <a:avLst/>
          </a:prstGeom>
          <a:noFill/>
        </p:spPr>
      </p:pic>
      <p:pic>
        <p:nvPicPr>
          <p:cNvPr id="6" name="Рисунок 5" descr="Johannes Vermeer - Girl Reading a Letter by an Open Window - Google Art Project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9467" y="3500787"/>
            <a:ext cx="2379336" cy="294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http://www.krugosvet.ru/images/1009321_9321_1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10328" y="3500786"/>
            <a:ext cx="2036154" cy="29492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3145" y="480481"/>
            <a:ext cx="1853147" cy="887209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b="1" i="1" dirty="0" err="1" smtClean="0">
                <a:solidFill>
                  <a:srgbClr val="FF0000"/>
                </a:solidFill>
              </a:rPr>
              <a:t>“Сикстинська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err="1" smtClean="0">
                <a:solidFill>
                  <a:srgbClr val="FF0000"/>
                </a:solidFill>
              </a:rPr>
              <a:t>Мадонна”</a:t>
            </a:r>
            <a:r>
              <a:rPr lang="uk-UA" b="1" i="1" dirty="0" smtClean="0">
                <a:solidFill>
                  <a:srgbClr val="FF0000"/>
                </a:solidFill>
              </a:rPr>
              <a:t> Рафаеля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4897" y="3157570"/>
            <a:ext cx="2127687" cy="354883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b="1" i="1" dirty="0" err="1" smtClean="0">
                <a:solidFill>
                  <a:srgbClr val="FF0000"/>
                </a:solidFill>
              </a:rPr>
              <a:t>“Ніч”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err="1" smtClean="0">
                <a:solidFill>
                  <a:srgbClr val="FF0000"/>
                </a:solidFill>
              </a:rPr>
              <a:t>Корреджо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5314" y="549124"/>
            <a:ext cx="3019912" cy="354883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b="1" i="1" dirty="0" err="1" smtClean="0">
                <a:solidFill>
                  <a:srgbClr val="FF0000"/>
                </a:solidFill>
              </a:rPr>
              <a:t>“Динарій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err="1" smtClean="0">
                <a:solidFill>
                  <a:srgbClr val="FF0000"/>
                </a:solidFill>
              </a:rPr>
              <a:t>кесаря”</a:t>
            </a:r>
            <a:r>
              <a:rPr lang="uk-UA" b="1" i="1" dirty="0" smtClean="0">
                <a:solidFill>
                  <a:srgbClr val="FF0000"/>
                </a:solidFill>
              </a:rPr>
              <a:t>. Тиціана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050" y="4530437"/>
            <a:ext cx="2333592" cy="621046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b="1" i="1" dirty="0" err="1" smtClean="0">
                <a:solidFill>
                  <a:srgbClr val="FF0000"/>
                </a:solidFill>
              </a:rPr>
              <a:t>“Дівчина</a:t>
            </a:r>
            <a:r>
              <a:rPr lang="uk-UA" b="1" i="1" dirty="0" smtClean="0">
                <a:solidFill>
                  <a:srgbClr val="FF0000"/>
                </a:solidFill>
              </a:rPr>
              <a:t> з </a:t>
            </a:r>
            <a:r>
              <a:rPr lang="uk-UA" b="1" i="1" dirty="0" err="1" smtClean="0">
                <a:solidFill>
                  <a:srgbClr val="FF0000"/>
                </a:solidFill>
              </a:rPr>
              <a:t>листом”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err="1" smtClean="0">
                <a:solidFill>
                  <a:srgbClr val="FF0000"/>
                </a:solidFill>
              </a:rPr>
              <a:t>Вермера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4839" y="4599081"/>
            <a:ext cx="1853147" cy="621046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b="1" i="1" dirty="0" err="1" smtClean="0">
                <a:solidFill>
                  <a:srgbClr val="FF0000"/>
                </a:solidFill>
              </a:rPr>
              <a:t>“Шоколадниця”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err="1" smtClean="0">
                <a:solidFill>
                  <a:srgbClr val="FF0000"/>
                </a:solidFill>
              </a:rPr>
              <a:t>Ліотара</a:t>
            </a:r>
            <a:endParaRPr lang="uk-UA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600" b="1" i="1" dirty="0"/>
              <a:t>Лувр (Франція. Париж)</a:t>
            </a:r>
            <a:r>
              <a:rPr lang="uk-UA" sz="2300" dirty="0"/>
              <a:t/>
            </a:r>
            <a:br>
              <a:rPr lang="uk-UA" sz="2300" dirty="0"/>
            </a:br>
            <a:r>
              <a:rPr lang="uk-UA" sz="2300" dirty="0"/>
              <a:t/>
            </a:r>
            <a:br>
              <a:rPr lang="uk-UA" sz="2300" dirty="0"/>
            </a:br>
            <a:endParaRPr lang="uk-UA" sz="2300" dirty="0"/>
          </a:p>
        </p:txBody>
      </p:sp>
      <p:pic>
        <p:nvPicPr>
          <p:cNvPr id="3" name="Рисунок 2" descr="http://wpapers.ru/wallpapers/Citys/Paris/1725/1920x1200_%D0%9B%D1%83%D0%B2%D1%80---%D0%9F%D0%B0%D1%80%D0%B8%D0%B6---%D0%A4%D1%80%D0%B0%D0%BD%D1%86%D0%B8%D1%8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400" y="755054"/>
            <a:ext cx="6361055" cy="381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6320" y="4667722"/>
            <a:ext cx="7275316" cy="1567403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pPr algn="ctr"/>
            <a:r>
              <a:rPr lang="uk-UA" sz="1900" dirty="0"/>
              <a:t>За часів Середньовіччя Лувр був королівським палацом, а в Х</a:t>
            </a:r>
            <a:r>
              <a:rPr lang="en-US" sz="1900" dirty="0"/>
              <a:t>V</a:t>
            </a:r>
            <a:r>
              <a:rPr lang="uk-UA" sz="1900" dirty="0"/>
              <a:t>ІІІ ст. став державним музеєм.  Тут зберігаються унікальні твори Давнього Єгипту, країн Сходу,  Давньої Греції і Риму, західноєвропейські шедеври епохи Відродження і подальших часів до середини ХІХ ст.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779" y="205907"/>
            <a:ext cx="7906703" cy="109828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600" dirty="0"/>
              <a:t>Почесні експонати Лувру</a:t>
            </a:r>
            <a:r>
              <a:rPr lang="uk-UA" sz="2300" dirty="0"/>
              <a:t/>
            </a:r>
            <a:br>
              <a:rPr lang="uk-UA" sz="2300" dirty="0"/>
            </a:br>
            <a:r>
              <a:rPr lang="uk-UA" sz="2300" dirty="0"/>
              <a:t/>
            </a:r>
            <a:br>
              <a:rPr lang="uk-UA" sz="2300" dirty="0"/>
            </a:br>
            <a:endParaRPr lang="uk-UA" sz="2300" dirty="0"/>
          </a:p>
        </p:txBody>
      </p:sp>
      <p:pic>
        <p:nvPicPr>
          <p:cNvPr id="43010" name="Picture 2" descr="https://www.stihi.ru/pics/2014/06/09/5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240" y="755054"/>
            <a:ext cx="1926919" cy="3500810"/>
          </a:xfrm>
          <a:prstGeom prst="rect">
            <a:avLst/>
          </a:prstGeom>
          <a:noFill/>
        </p:spPr>
      </p:pic>
      <p:pic>
        <p:nvPicPr>
          <p:cNvPr id="43012" name="Picture 4" descr="http://upload.wikimedia.org/wikipedia/commons/thumb/e/ec/Mona_Lisa,_by_Leonardo_da_Vinci,_from_C2RMF_retouched.jpg/320px-Mona_Lisa,_by_Leonardo_da_Vinci,_from_C2RMF_retouch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655" y="755054"/>
            <a:ext cx="2283786" cy="3500810"/>
          </a:xfrm>
          <a:prstGeom prst="rect">
            <a:avLst/>
          </a:prstGeom>
          <a:noFill/>
        </p:spPr>
      </p:pic>
      <p:pic>
        <p:nvPicPr>
          <p:cNvPr id="43014" name="Picture 6" descr="http://www.mikelangelo.ru/txt/img/14rabsb.jpg"/>
          <p:cNvPicPr>
            <a:picLocks noChangeAspect="1" noChangeArrowheads="1"/>
          </p:cNvPicPr>
          <p:nvPr/>
        </p:nvPicPr>
        <p:blipFill>
          <a:blip r:embed="rId4"/>
          <a:srcRect t="4048"/>
          <a:stretch>
            <a:fillRect/>
          </a:stretch>
        </p:blipFill>
        <p:spPr bwMode="auto">
          <a:xfrm>
            <a:off x="4461247" y="755054"/>
            <a:ext cx="2059052" cy="3486965"/>
          </a:xfrm>
          <a:prstGeom prst="rect">
            <a:avLst/>
          </a:prstGeom>
          <a:noFill/>
        </p:spPr>
      </p:pic>
      <p:pic>
        <p:nvPicPr>
          <p:cNvPr id="7" name="Рисунок 6" descr="http://vsdn.ru/images/data/mus/images/6059/2838023a778dfaecdc212708f721b788autor_id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935" y="755054"/>
            <a:ext cx="2059020" cy="34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0" descr="http://uploads8.wikiart.org/images/eugene-delacroix/the-orphan-girl-at-the-cemetery-1824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2612" y="3912646"/>
            <a:ext cx="2738383" cy="2539765"/>
          </a:xfrm>
          <a:prstGeom prst="rect">
            <a:avLst/>
          </a:prstGeom>
          <a:noFill/>
        </p:spPr>
      </p:pic>
      <p:pic>
        <p:nvPicPr>
          <p:cNvPr id="43022" name="Picture 14" descr="http://www.artfrance.ru/art/g/geriko/img/1s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686" y="3981290"/>
            <a:ext cx="3034314" cy="25086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27656" y="4255864"/>
            <a:ext cx="1853147" cy="621046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b="1" i="1" dirty="0" err="1" smtClean="0">
                <a:solidFill>
                  <a:srgbClr val="FF0000"/>
                </a:solidFill>
              </a:rPr>
              <a:t>“Поштові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err="1" smtClean="0">
                <a:solidFill>
                  <a:srgbClr val="FF0000"/>
                </a:solidFill>
              </a:rPr>
              <a:t>коні”</a:t>
            </a:r>
            <a:r>
              <a:rPr lang="uk-UA" b="1" i="1" dirty="0" smtClean="0">
                <a:solidFill>
                  <a:srgbClr val="FF0000"/>
                </a:solidFill>
              </a:rPr>
              <a:t> Т. </a:t>
            </a:r>
            <a:r>
              <a:rPr lang="uk-UA" b="1" i="1" dirty="0" err="1" smtClean="0">
                <a:solidFill>
                  <a:srgbClr val="FF0000"/>
                </a:solidFill>
              </a:rPr>
              <a:t>Жеріко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0745" y="5079583"/>
            <a:ext cx="1784480" cy="887209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b="1" i="1" dirty="0" err="1" smtClean="0">
                <a:solidFill>
                  <a:srgbClr val="FF0000"/>
                </a:solidFill>
              </a:rPr>
              <a:t>“Сирота</a:t>
            </a:r>
            <a:r>
              <a:rPr lang="uk-UA" b="1" i="1" dirty="0" smtClean="0">
                <a:solidFill>
                  <a:srgbClr val="FF0000"/>
                </a:solidFill>
              </a:rPr>
              <a:t> на </a:t>
            </a:r>
            <a:r>
              <a:rPr lang="uk-UA" b="1" i="1" dirty="0" err="1" smtClean="0">
                <a:solidFill>
                  <a:srgbClr val="FF0000"/>
                </a:solidFill>
              </a:rPr>
              <a:t>цвинтарі“</a:t>
            </a:r>
            <a:r>
              <a:rPr lang="uk-UA" b="1" i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uk-UA" b="1" i="1" dirty="0" smtClean="0">
                <a:solidFill>
                  <a:srgbClr val="FF0000"/>
                </a:solidFill>
              </a:rPr>
              <a:t>Е. </a:t>
            </a:r>
            <a:r>
              <a:rPr lang="uk-UA" b="1" i="1" dirty="0" err="1" smtClean="0">
                <a:solidFill>
                  <a:srgbClr val="FF0000"/>
                </a:solidFill>
              </a:rPr>
              <a:t>Декларуа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875" y="3088927"/>
            <a:ext cx="1990416" cy="887209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Антична статуя Ніка </a:t>
            </a:r>
            <a:r>
              <a:rPr lang="uk-UA" b="1" i="1" dirty="0" err="1" smtClean="0">
                <a:solidFill>
                  <a:srgbClr val="FF0000"/>
                </a:solidFill>
              </a:rPr>
              <a:t>Самофракійська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9021" y="549124"/>
            <a:ext cx="2402227" cy="621046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b="1" i="1" dirty="0" err="1" smtClean="0">
                <a:solidFill>
                  <a:srgbClr val="FF0000"/>
                </a:solidFill>
              </a:rPr>
              <a:t>“Мона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err="1" smtClean="0">
                <a:solidFill>
                  <a:srgbClr val="FF0000"/>
                </a:solidFill>
              </a:rPr>
              <a:t>Ліза”</a:t>
            </a:r>
            <a:r>
              <a:rPr lang="uk-UA" b="1" i="1" dirty="0" smtClean="0">
                <a:solidFill>
                  <a:srgbClr val="FF0000"/>
                </a:solidFill>
              </a:rPr>
              <a:t> Леонардо </a:t>
            </a:r>
            <a:r>
              <a:rPr lang="uk-UA" b="1" i="1" dirty="0" err="1" smtClean="0">
                <a:solidFill>
                  <a:srgbClr val="FF0000"/>
                </a:solidFill>
              </a:rPr>
              <a:t>да</a:t>
            </a:r>
            <a:r>
              <a:rPr lang="uk-UA" b="1" i="1" dirty="0" smtClean="0">
                <a:solidFill>
                  <a:srgbClr val="FF0000"/>
                </a:solidFill>
              </a:rPr>
              <a:t> Вінчі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1247" y="3363501"/>
            <a:ext cx="2127687" cy="621046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b="1" i="1" dirty="0" err="1" smtClean="0">
                <a:solidFill>
                  <a:srgbClr val="FF0000"/>
                </a:solidFill>
              </a:rPr>
              <a:t>“Повсталий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err="1" smtClean="0">
                <a:solidFill>
                  <a:srgbClr val="FF0000"/>
                </a:solidFill>
              </a:rPr>
              <a:t>раб”</a:t>
            </a:r>
            <a:r>
              <a:rPr lang="uk-UA" b="1" i="1" dirty="0" smtClean="0">
                <a:solidFill>
                  <a:srgbClr val="FF0000"/>
                </a:solidFill>
              </a:rPr>
              <a:t> Мікеланджело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8935" y="549124"/>
            <a:ext cx="2196291" cy="621046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b="1" i="1" dirty="0" err="1" smtClean="0">
                <a:solidFill>
                  <a:srgbClr val="FF0000"/>
                </a:solidFill>
              </a:rPr>
              <a:t>“Товій</a:t>
            </a:r>
            <a:r>
              <a:rPr lang="uk-UA" b="1" i="1" dirty="0" smtClean="0">
                <a:solidFill>
                  <a:srgbClr val="FF0000"/>
                </a:solidFill>
              </a:rPr>
              <a:t> і </a:t>
            </a:r>
            <a:r>
              <a:rPr lang="uk-UA" b="1" i="1" dirty="0" err="1" smtClean="0">
                <a:solidFill>
                  <a:srgbClr val="FF0000"/>
                </a:solidFill>
              </a:rPr>
              <a:t>ангел”</a:t>
            </a:r>
            <a:r>
              <a:rPr lang="uk-UA" b="1" i="1" dirty="0" smtClean="0">
                <a:solidFill>
                  <a:srgbClr val="FF0000"/>
                </a:solidFill>
              </a:rPr>
              <a:t> К.</a:t>
            </a:r>
            <a:r>
              <a:rPr lang="uk-UA" b="1" i="1" dirty="0" err="1" smtClean="0">
                <a:solidFill>
                  <a:srgbClr val="FF0000"/>
                </a:solidFill>
              </a:rPr>
              <a:t>Лоррен</a:t>
            </a:r>
            <a:endParaRPr lang="uk-UA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262" y="243313"/>
            <a:ext cx="7906703" cy="4767628"/>
          </a:xfrm>
        </p:spPr>
        <p:txBody>
          <a:bodyPr>
            <a:normAutofit/>
          </a:bodyPr>
          <a:lstStyle/>
          <a:p>
            <a:pPr algn="l"/>
            <a:r>
              <a:rPr lang="uk-UA" sz="2300" dirty="0">
                <a:solidFill>
                  <a:srgbClr val="FF0000"/>
                </a:solidFill>
              </a:rPr>
              <a:t>ТИП УРОКУ: </a:t>
            </a:r>
            <a:r>
              <a:rPr lang="uk-UA" sz="2300" dirty="0">
                <a:solidFill>
                  <a:schemeClr val="tx1"/>
                </a:solidFill>
              </a:rPr>
              <a:t>віртуальна екскурсія</a:t>
            </a:r>
            <a:r>
              <a:rPr lang="uk-UA" sz="2300" dirty="0">
                <a:solidFill>
                  <a:srgbClr val="FF0000"/>
                </a:solidFill>
              </a:rPr>
              <a:t/>
            </a:r>
            <a:br>
              <a:rPr lang="uk-UA" sz="2300" dirty="0">
                <a:solidFill>
                  <a:srgbClr val="FF0000"/>
                </a:solidFill>
              </a:rPr>
            </a:br>
            <a:r>
              <a:rPr lang="uk-UA" sz="2300" dirty="0">
                <a:solidFill>
                  <a:srgbClr val="FF0000"/>
                </a:solidFill>
              </a:rPr>
              <a:t/>
            </a:r>
            <a:br>
              <a:rPr lang="uk-UA" sz="2300" dirty="0">
                <a:solidFill>
                  <a:srgbClr val="FF0000"/>
                </a:solidFill>
              </a:rPr>
            </a:br>
            <a:r>
              <a:rPr lang="uk-UA" sz="2300" dirty="0">
                <a:solidFill>
                  <a:srgbClr val="FF0000"/>
                </a:solidFill>
              </a:rPr>
              <a:t>МЕТА</a:t>
            </a:r>
            <a:r>
              <a:rPr lang="uk-UA" sz="2300" dirty="0"/>
              <a:t> : розповісти учням про походження слова </a:t>
            </a:r>
            <a:r>
              <a:rPr lang="uk-UA" sz="2300" dirty="0" err="1"/>
              <a:t>“музей”</a:t>
            </a:r>
            <a:r>
              <a:rPr lang="uk-UA" sz="2300" dirty="0"/>
              <a:t>,  дати поняття термінам </a:t>
            </a:r>
            <a:r>
              <a:rPr lang="uk-UA" sz="2300" dirty="0" err="1"/>
              <a:t>“художні</a:t>
            </a:r>
            <a:r>
              <a:rPr lang="uk-UA" sz="2300" dirty="0"/>
              <a:t> музеї “, </a:t>
            </a:r>
            <a:r>
              <a:rPr lang="uk-UA" sz="2300" dirty="0" err="1"/>
              <a:t>“галерея”</a:t>
            </a:r>
            <a:r>
              <a:rPr lang="uk-UA" sz="2300" dirty="0"/>
              <a:t>, </a:t>
            </a:r>
            <a:r>
              <a:rPr lang="uk-UA" sz="2300" dirty="0" err="1"/>
              <a:t>“Лувр”</a:t>
            </a:r>
            <a:r>
              <a:rPr lang="uk-UA" sz="2300" dirty="0"/>
              <a:t>, </a:t>
            </a:r>
            <a:r>
              <a:rPr lang="uk-UA" sz="2300" dirty="0" err="1"/>
              <a:t>“Ермітаж”</a:t>
            </a:r>
            <a:r>
              <a:rPr lang="uk-UA" sz="2300" dirty="0"/>
              <a:t>, познайомити  з  найвідомішими музеями України та світу,  їх історією, </a:t>
            </a:r>
            <a:br>
              <a:rPr lang="uk-UA" sz="2300" dirty="0"/>
            </a:br>
            <a:r>
              <a:rPr lang="uk-UA" sz="2300" dirty="0"/>
              <a:t>викликати бажання цікавитися творчістю видатних  художників,  </a:t>
            </a:r>
            <a:br>
              <a:rPr lang="uk-UA" sz="2300" dirty="0"/>
            </a:br>
            <a:r>
              <a:rPr lang="uk-UA" sz="2300" dirty="0"/>
              <a:t>розвивати  в школярів творче мислення, вміння аналізувати роботи митців, </a:t>
            </a:r>
            <a:br>
              <a:rPr lang="uk-UA" sz="2300" dirty="0"/>
            </a:br>
            <a:r>
              <a:rPr lang="uk-UA" sz="2300" dirty="0"/>
              <a:t>виховувати любов до мистецтва, шанобливе відношення до культурної спадщини людства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778" y="243312"/>
            <a:ext cx="7906703" cy="109828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600" i="1" dirty="0"/>
              <a:t>Ермітаж (Росія. Санкт-Петербург)</a:t>
            </a:r>
            <a:r>
              <a:rPr lang="uk-UA" sz="2300" dirty="0"/>
              <a:t/>
            </a:r>
            <a:br>
              <a:rPr lang="uk-UA" sz="2300" dirty="0"/>
            </a:br>
            <a:r>
              <a:rPr lang="uk-UA" sz="2300" dirty="0"/>
              <a:t/>
            </a:r>
            <a:br>
              <a:rPr lang="uk-UA" sz="2300" dirty="0"/>
            </a:br>
            <a:endParaRPr lang="uk-UA" sz="2300" dirty="0"/>
          </a:p>
        </p:txBody>
      </p:sp>
      <p:pic>
        <p:nvPicPr>
          <p:cNvPr id="45058" name="Picture 2" descr="https://upload.wikimedia.org/wikipedia/commons/thumb/f/ff/Hermitage_night.jpg/650px-Hermitage_n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685" y="823697"/>
            <a:ext cx="7621309" cy="28143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6319" y="3706717"/>
            <a:ext cx="7618491" cy="1863138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pPr algn="ctr"/>
            <a:r>
              <a:rPr lang="uk-UA" sz="1900" dirty="0"/>
              <a:t>Цей всесвітньо відомий музей започаткувала  Катерина ІІ в 1764 р.  Слово </a:t>
            </a:r>
            <a:r>
              <a:rPr lang="uk-UA" sz="1900" dirty="0" err="1"/>
              <a:t>“Ермітаж”</a:t>
            </a:r>
            <a:r>
              <a:rPr lang="uk-UA" sz="1900" dirty="0"/>
              <a:t> означає  </a:t>
            </a:r>
            <a:r>
              <a:rPr lang="uk-UA" sz="1900" dirty="0" err="1"/>
              <a:t>“усамітнення”</a:t>
            </a:r>
            <a:r>
              <a:rPr lang="uk-UA" sz="1900" dirty="0"/>
              <a:t> – так спочатку називалася прикрашена картинам невелика зала Зимового палацу, призначена для відпочинку імператриці. Тепер музей складається з багатьох відділів – первісного, античного, східного, російського, західноєвропейського тощо.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600" b="1" i="1" dirty="0"/>
              <a:t>Шедеври Ермітажу</a:t>
            </a:r>
            <a:r>
              <a:rPr lang="uk-UA" sz="2300" b="1" dirty="0"/>
              <a:t/>
            </a:r>
            <a:br>
              <a:rPr lang="uk-UA" sz="2300" b="1" dirty="0"/>
            </a:br>
            <a:r>
              <a:rPr lang="uk-UA" sz="2300" b="1" dirty="0"/>
              <a:t/>
            </a:r>
            <a:br>
              <a:rPr lang="uk-UA" sz="2300" b="1" dirty="0"/>
            </a:br>
            <a:endParaRPr lang="uk-UA" sz="2300" b="1" dirty="0"/>
          </a:p>
        </p:txBody>
      </p:sp>
      <p:pic>
        <p:nvPicPr>
          <p:cNvPr id="46082" name="Picture 2" descr="https://upload.wikimedia.org/wikipedia/commons/thumb/6/6f/Leonardo_da_Vinci_attributed_-_Madonna_Litta.jpg/350px-Leonardo_da_Vinci_attributed_-_Madonna_Lit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510" y="1098271"/>
            <a:ext cx="2687055" cy="3432166"/>
          </a:xfrm>
          <a:prstGeom prst="rect">
            <a:avLst/>
          </a:prstGeom>
          <a:noFill/>
        </p:spPr>
      </p:pic>
      <p:pic>
        <p:nvPicPr>
          <p:cNvPr id="46084" name="Picture 4" descr="http://painting.artyx.ru/books/item/f00/s00/z0000009/pic/000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7182" y="755054"/>
            <a:ext cx="2470862" cy="5665323"/>
          </a:xfrm>
          <a:prstGeom prst="rect">
            <a:avLst/>
          </a:prstGeom>
          <a:noFill/>
        </p:spPr>
      </p:pic>
      <p:pic>
        <p:nvPicPr>
          <p:cNvPr id="5" name="Рисунок 4" descr="http://www.stihi.ru/pics/2009/01/15/5234.jpg"/>
          <p:cNvPicPr/>
          <p:nvPr/>
        </p:nvPicPr>
        <p:blipFill>
          <a:blip r:embed="rId4"/>
          <a:srcRect t="13605"/>
          <a:stretch>
            <a:fillRect/>
          </a:stretch>
        </p:blipFill>
        <p:spPr bwMode="auto">
          <a:xfrm>
            <a:off x="5765313" y="1166914"/>
            <a:ext cx="2745402" cy="329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9050" y="4530437"/>
            <a:ext cx="2402227" cy="621046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b="1" i="1" dirty="0" err="1" smtClean="0"/>
              <a:t>“Мадонна</a:t>
            </a:r>
            <a:r>
              <a:rPr lang="uk-UA" b="1" i="1" dirty="0" smtClean="0"/>
              <a:t> </a:t>
            </a:r>
            <a:r>
              <a:rPr lang="uk-UA" b="1" i="1" dirty="0" err="1" smtClean="0"/>
              <a:t>Літта”</a:t>
            </a:r>
            <a:r>
              <a:rPr lang="uk-UA" b="1" i="1" dirty="0" smtClean="0"/>
              <a:t> Леонардо </a:t>
            </a:r>
            <a:r>
              <a:rPr lang="uk-UA" b="1" i="1" dirty="0" err="1" smtClean="0"/>
              <a:t>да</a:t>
            </a:r>
            <a:r>
              <a:rPr lang="uk-UA" b="1" i="1" dirty="0" smtClean="0"/>
              <a:t> Вінчі</a:t>
            </a:r>
            <a:endParaRPr lang="uk-UA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363086" y="755054"/>
            <a:ext cx="2196322" cy="621046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pPr algn="ctr"/>
            <a:r>
              <a:rPr lang="uk-UA" b="1" i="1" dirty="0" err="1" smtClean="0">
                <a:solidFill>
                  <a:srgbClr val="FF0000"/>
                </a:solidFill>
              </a:rPr>
              <a:t>“Юдіф”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err="1" smtClean="0">
                <a:solidFill>
                  <a:srgbClr val="FF0000"/>
                </a:solidFill>
              </a:rPr>
              <a:t>Джорджоне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3948" y="4461794"/>
            <a:ext cx="2745402" cy="621046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pPr algn="ctr"/>
            <a:r>
              <a:rPr lang="uk-UA" b="1" i="1" dirty="0" err="1" smtClean="0"/>
              <a:t>“Портрет</a:t>
            </a:r>
            <a:r>
              <a:rPr lang="uk-UA" b="1" i="1" dirty="0" smtClean="0"/>
              <a:t> </a:t>
            </a:r>
            <a:r>
              <a:rPr lang="uk-UA" b="1" i="1" dirty="0" err="1" smtClean="0"/>
              <a:t>камеристки”</a:t>
            </a:r>
            <a:r>
              <a:rPr lang="uk-UA" b="1" i="1" dirty="0" smtClean="0"/>
              <a:t> Рубенса</a:t>
            </a:r>
            <a:endParaRPr lang="uk-UA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100" dirty="0">
                <a:solidFill>
                  <a:srgbClr val="FF0000"/>
                </a:solidFill>
              </a:rPr>
              <a:t>Завдання для узагальнення</a:t>
            </a:r>
            <a:r>
              <a:rPr lang="uk-UA" sz="2300" dirty="0"/>
              <a:t/>
            </a:r>
            <a:br>
              <a:rPr lang="uk-UA" sz="2300" dirty="0"/>
            </a:br>
            <a:r>
              <a:rPr lang="uk-UA" sz="2300" dirty="0"/>
              <a:t>Що зображено на даних візуальних джерелах?</a:t>
            </a:r>
          </a:p>
        </p:txBody>
      </p:sp>
      <p:pic>
        <p:nvPicPr>
          <p:cNvPr id="3" name="Picture 2" descr="http://www.litopys.com.ua/upload/medialibrary/b3a/b3aee8037711e4700e551d4b8a27d6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510" y="1578774"/>
            <a:ext cx="2750158" cy="1658505"/>
          </a:xfrm>
          <a:prstGeom prst="rect">
            <a:avLst/>
          </a:prstGeom>
          <a:noFill/>
        </p:spPr>
      </p:pic>
      <p:pic>
        <p:nvPicPr>
          <p:cNvPr id="5" name="Picture 2" descr="http://ua.igotoworld.com/frontend/webcontent/websites/1/images/gallery/7591_370x246_museum-of-weste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4453" y="1578774"/>
            <a:ext cx="2539475" cy="1647425"/>
          </a:xfrm>
          <a:prstGeom prst="rect">
            <a:avLst/>
          </a:prstGeom>
          <a:noFill/>
        </p:spPr>
      </p:pic>
      <p:pic>
        <p:nvPicPr>
          <p:cNvPr id="6" name="Рисунок 5" descr="http://www.magazin-kartin.ru/_mod_files/ce_images/news/cvinger-4-dk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9854" y="1578773"/>
            <a:ext cx="2459859" cy="162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upload.wikimedia.org/wikipedia/commons/thumb/e/ec/Mona_Lisa,_by_Leonardo_da_Vinci,_from_C2RMF_retouched.jpg/320px-Mona_Lisa,_by_Leonardo_da_Vinci,_from_C2RMF_retouch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239" y="3432143"/>
            <a:ext cx="1880765" cy="2883020"/>
          </a:xfrm>
          <a:prstGeom prst="rect">
            <a:avLst/>
          </a:prstGeom>
          <a:noFill/>
        </p:spPr>
      </p:pic>
      <p:pic>
        <p:nvPicPr>
          <p:cNvPr id="9" name="Picture 2" descr="http://i.i.ua/photo/images/pic/7/2/4939527_d793d8d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9022" y="3432143"/>
            <a:ext cx="2106568" cy="2883020"/>
          </a:xfrm>
          <a:prstGeom prst="rect">
            <a:avLst/>
          </a:prstGeom>
          <a:noFill/>
        </p:spPr>
      </p:pic>
      <p:pic>
        <p:nvPicPr>
          <p:cNvPr id="10" name="Picture 4" descr="http://zentropa.net/wp-content/gallery/mikola-pimonenko/800px-mykola_pymonenko-vechoriye.jpg"/>
          <p:cNvPicPr>
            <a:picLocks noChangeAspect="1" noChangeArrowheads="1"/>
          </p:cNvPicPr>
          <p:nvPr/>
        </p:nvPicPr>
        <p:blipFill>
          <a:blip r:embed="rId7"/>
          <a:srcRect l="3972" t="11939"/>
          <a:stretch>
            <a:fillRect/>
          </a:stretch>
        </p:blipFill>
        <p:spPr bwMode="auto">
          <a:xfrm>
            <a:off x="6039854" y="3432144"/>
            <a:ext cx="2608101" cy="1518931"/>
          </a:xfrm>
          <a:prstGeom prst="rect">
            <a:avLst/>
          </a:prstGeom>
          <a:noFill/>
        </p:spPr>
      </p:pic>
      <p:pic>
        <p:nvPicPr>
          <p:cNvPr id="11" name="Picture 10" descr="http://proxy10.media.online.ua/uol/r2-c1c11580d3/512ab3f299882.jpg"/>
          <p:cNvPicPr>
            <a:picLocks noChangeAspect="1" noChangeArrowheads="1"/>
          </p:cNvPicPr>
          <p:nvPr/>
        </p:nvPicPr>
        <p:blipFill>
          <a:blip r:embed="rId8"/>
          <a:srcRect l="15581" t="4762" r="6511"/>
          <a:stretch>
            <a:fillRect/>
          </a:stretch>
        </p:blipFill>
        <p:spPr bwMode="auto">
          <a:xfrm>
            <a:off x="4186708" y="3432143"/>
            <a:ext cx="1784512" cy="2883020"/>
          </a:xfrm>
          <a:prstGeom prst="rect">
            <a:avLst/>
          </a:prstGeom>
          <a:noFill/>
        </p:spPr>
      </p:pic>
      <p:pic>
        <p:nvPicPr>
          <p:cNvPr id="12" name="Picture 8" descr="http://www.epochtimes.com.ua/upload/iblock/433/43370d3851162d8f2d2fe254dc936c2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39854" y="5010941"/>
            <a:ext cx="2608132" cy="1477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262" y="243312"/>
            <a:ext cx="7906703" cy="1610035"/>
          </a:xfrm>
        </p:spPr>
        <p:txBody>
          <a:bodyPr>
            <a:normAutofit/>
          </a:bodyPr>
          <a:lstStyle/>
          <a:p>
            <a:pPr algn="ctr"/>
            <a:r>
              <a:rPr lang="uk-UA" sz="2300" dirty="0"/>
              <a:t>У Давній Греції храми, гаї, присвячені Музам – супутницям бога Аполлона, покровителькам наук і мистецтв , називали </a:t>
            </a:r>
            <a:r>
              <a:rPr lang="uk-UA" sz="2300" dirty="0" err="1"/>
              <a:t>мусейонами</a:t>
            </a:r>
            <a:r>
              <a:rPr lang="uk-UA" sz="2300" dirty="0"/>
              <a:t>. Саме від цього слова походить назва </a:t>
            </a:r>
            <a:r>
              <a:rPr lang="uk-UA" sz="2300" b="1" dirty="0">
                <a:solidFill>
                  <a:srgbClr val="FF0000"/>
                </a:solidFill>
              </a:rPr>
              <a:t>музей</a:t>
            </a:r>
          </a:p>
        </p:txBody>
      </p:sp>
      <p:pic>
        <p:nvPicPr>
          <p:cNvPr id="3" name="Рисунок 2" descr="http://www.crespo.com.ua/wp-content/uploads/2a823ac4dcb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8130" y="1853348"/>
            <a:ext cx="6635596" cy="375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45371" y="5628730"/>
            <a:ext cx="4255374" cy="384457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sz="1900" i="1" dirty="0"/>
              <a:t>Грецький бог Аполлон з Музами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262" y="243312"/>
            <a:ext cx="8208724" cy="1098286"/>
          </a:xfrm>
        </p:spPr>
        <p:txBody>
          <a:bodyPr>
            <a:noAutofit/>
          </a:bodyPr>
          <a:lstStyle/>
          <a:p>
            <a:pPr algn="ctr"/>
            <a:r>
              <a:rPr lang="uk-UA" sz="2300" dirty="0"/>
              <a:t>Музеї, де експонують твори образотворчого та </a:t>
            </a:r>
            <a:r>
              <a:rPr lang="uk-UA" sz="2300" dirty="0" err="1"/>
              <a:t>декоративно-</a:t>
            </a:r>
            <a:r>
              <a:rPr lang="uk-UA" sz="2300" dirty="0"/>
              <a:t> ужиткового мистецтва, називають </a:t>
            </a:r>
            <a:r>
              <a:rPr lang="uk-UA" sz="2300" b="1" dirty="0">
                <a:solidFill>
                  <a:srgbClr val="FF0000"/>
                </a:solidFill>
              </a:rPr>
              <a:t>художніми</a:t>
            </a:r>
          </a:p>
        </p:txBody>
      </p:sp>
      <p:pic>
        <p:nvPicPr>
          <p:cNvPr id="15362" name="Picture 2" descr="http://static.ua-katalog.info/cache/companies_foto/company_4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9496" y="1441488"/>
            <a:ext cx="6566035" cy="43751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21751" y="5834660"/>
            <a:ext cx="5078994" cy="354883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i="1" dirty="0" smtClean="0"/>
              <a:t>Експонати Кіровоградського художнього музею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261" y="243312"/>
            <a:ext cx="8140090" cy="1335462"/>
          </a:xfrm>
        </p:spPr>
        <p:txBody>
          <a:bodyPr>
            <a:normAutofit/>
          </a:bodyPr>
          <a:lstStyle/>
          <a:p>
            <a:pPr algn="ctr"/>
            <a:r>
              <a:rPr lang="uk-UA" sz="2300" dirty="0"/>
              <a:t>Збирати художні твори почали ще в Давньому Єгипті та Месопотамії. Систематичне колекціонування розпочалося в Х</a:t>
            </a:r>
            <a:r>
              <a:rPr lang="en-US" sz="2300" dirty="0"/>
              <a:t>V</a:t>
            </a:r>
            <a:r>
              <a:rPr lang="uk-UA" sz="2300" dirty="0"/>
              <a:t>ст. Тоді в життя увійшло слово </a:t>
            </a:r>
            <a:r>
              <a:rPr lang="uk-UA" sz="2300" dirty="0" err="1"/>
              <a:t>“музей”</a:t>
            </a:r>
            <a:endParaRPr lang="uk-UA" sz="2300" dirty="0"/>
          </a:p>
        </p:txBody>
      </p:sp>
      <p:sp>
        <p:nvSpPr>
          <p:cNvPr id="17410" name="AutoShape 2" descr="http://iclass.home-edu.ru/pluginfile.php/156072/mod_resource/content/0/grekbibl/bib03.jpg"/>
          <p:cNvSpPr>
            <a:spLocks noChangeAspect="1" noChangeArrowheads="1"/>
          </p:cNvSpPr>
          <p:nvPr/>
        </p:nvSpPr>
        <p:spPr bwMode="auto">
          <a:xfrm>
            <a:off x="149471" y="-138811"/>
            <a:ext cx="292841" cy="292877"/>
          </a:xfrm>
          <a:prstGeom prst="rect">
            <a:avLst/>
          </a:prstGeom>
          <a:noFill/>
        </p:spPr>
        <p:txBody>
          <a:bodyPr vert="horz" wrap="square" lIns="87846" tIns="43922" rIns="87846" bIns="43922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12" name="AutoShape 4" descr="http://iclass.home-edu.ru/pluginfile.php/156072/mod_resource/content/0/grekbibl/bib03.jpg"/>
          <p:cNvSpPr>
            <a:spLocks noChangeAspect="1" noChangeArrowheads="1"/>
          </p:cNvSpPr>
          <p:nvPr/>
        </p:nvSpPr>
        <p:spPr bwMode="auto">
          <a:xfrm>
            <a:off x="149471" y="-138811"/>
            <a:ext cx="292841" cy="292877"/>
          </a:xfrm>
          <a:prstGeom prst="rect">
            <a:avLst/>
          </a:prstGeom>
          <a:noFill/>
        </p:spPr>
        <p:txBody>
          <a:bodyPr vert="horz" wrap="square" lIns="87846" tIns="43922" rIns="87846" bIns="43922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14" name="AutoShape 6" descr="http://iclass.home-edu.ru/pluginfile.php/156072/mod_resource/content/0/grekbibl/bib03.jpg"/>
          <p:cNvSpPr>
            <a:spLocks noChangeAspect="1" noChangeArrowheads="1"/>
          </p:cNvSpPr>
          <p:nvPr/>
        </p:nvSpPr>
        <p:spPr bwMode="auto">
          <a:xfrm>
            <a:off x="149471" y="-138811"/>
            <a:ext cx="292841" cy="292877"/>
          </a:xfrm>
          <a:prstGeom prst="rect">
            <a:avLst/>
          </a:prstGeom>
          <a:noFill/>
        </p:spPr>
        <p:txBody>
          <a:bodyPr vert="horz" wrap="square" lIns="87846" tIns="43922" rIns="87846" bIns="43922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7419" name="Picture 11" descr="http://www.prostalogika.com/images/stories/egi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2168" y="3363500"/>
            <a:ext cx="4575638" cy="3056895"/>
          </a:xfrm>
          <a:prstGeom prst="rect">
            <a:avLst/>
          </a:prstGeom>
          <a:noFill/>
        </p:spPr>
      </p:pic>
      <p:pic>
        <p:nvPicPr>
          <p:cNvPr id="17417" name="Picture 9" descr="http://www.culturalproject.org/thumbs/476x268/storage/cikli_lekcy/klasika/36054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144" y="1578774"/>
            <a:ext cx="4356008" cy="26770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0415" y="4667723"/>
            <a:ext cx="3225848" cy="680193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sz="1900" i="1" dirty="0"/>
              <a:t>Художні твори Давнього Єгипту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300" dirty="0"/>
              <a:t>Потім з</a:t>
            </a:r>
            <a:r>
              <a:rPr lang="en-US" sz="2300" dirty="0"/>
              <a:t>’</a:t>
            </a:r>
            <a:r>
              <a:rPr lang="uk-UA" sz="2300" dirty="0"/>
              <a:t>явилися галереї – </a:t>
            </a:r>
            <a:r>
              <a:rPr lang="uk-UA" sz="2300" dirty="0" err="1"/>
              <a:t>спецальні</a:t>
            </a:r>
            <a:r>
              <a:rPr lang="uk-UA" sz="2300" dirty="0"/>
              <a:t> кімнати у замках і палацах, де зберігалися твори художників та скульпторів.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1665" y="4530437"/>
            <a:ext cx="1990416" cy="975930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sz="1900" i="1" dirty="0"/>
              <a:t>Галерея  </a:t>
            </a:r>
            <a:r>
              <a:rPr lang="uk-UA" sz="1900" i="1" dirty="0" err="1"/>
              <a:t>Кінгстонського</a:t>
            </a:r>
            <a:r>
              <a:rPr lang="uk-UA" sz="1900" i="1" dirty="0"/>
              <a:t> палацу . 1818 р. </a:t>
            </a:r>
          </a:p>
        </p:txBody>
      </p:sp>
      <p:pic>
        <p:nvPicPr>
          <p:cNvPr id="14340" name="Picture 4" descr="http://www.1st-art-gallery.com/thumbnail/202676/1/The-Kings-Gallery,-Kensington-Palace-From-Pynes-Royal-Residences,-18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780" y="1441487"/>
            <a:ext cx="5833979" cy="487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261" y="5010940"/>
            <a:ext cx="8140090" cy="755077"/>
          </a:xfrm>
        </p:spPr>
        <p:txBody>
          <a:bodyPr>
            <a:normAutofit/>
          </a:bodyPr>
          <a:lstStyle/>
          <a:p>
            <a:pPr algn="l"/>
            <a:r>
              <a:rPr lang="uk-UA" sz="2300" i="1" dirty="0"/>
              <a:t>Київський Музей старожитностей, заснований у 1899 році</a:t>
            </a:r>
            <a:r>
              <a:rPr lang="uk-UA" sz="2300" dirty="0"/>
              <a:t>.</a:t>
            </a:r>
          </a:p>
        </p:txBody>
      </p:sp>
      <p:pic>
        <p:nvPicPr>
          <p:cNvPr id="31746" name="Picture 2" descr="http://www.litopys.com.ua/upload/medialibrary/b3a/b3aee8037711e4700e551d4b8a27d6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320" y="411837"/>
            <a:ext cx="7512478" cy="4530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400" dirty="0">
                <a:solidFill>
                  <a:srgbClr val="FF0000"/>
                </a:solidFill>
              </a:rPr>
              <a:t>Найвідоміші музеї України</a:t>
            </a:r>
            <a:r>
              <a:rPr lang="uk-UA" sz="2300" dirty="0">
                <a:solidFill>
                  <a:srgbClr val="FF0000"/>
                </a:solidFill>
              </a:rPr>
              <a:t/>
            </a:r>
            <a:br>
              <a:rPr lang="uk-UA" sz="2300" dirty="0">
                <a:solidFill>
                  <a:srgbClr val="FF0000"/>
                </a:solidFill>
              </a:rPr>
            </a:br>
            <a:r>
              <a:rPr lang="uk-UA" sz="2300" dirty="0">
                <a:solidFill>
                  <a:schemeClr val="tx1"/>
                </a:solidFill>
              </a:rPr>
              <a:t>Національний художній музей України</a:t>
            </a:r>
          </a:p>
        </p:txBody>
      </p:sp>
      <p:pic>
        <p:nvPicPr>
          <p:cNvPr id="37890" name="Picture 2" descr="http://www.primetour.ua/~uploads/fck/14-thumb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8130" y="1441486"/>
            <a:ext cx="6554075" cy="43771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88546" y="5834660"/>
            <a:ext cx="4049468" cy="384457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sz="1900" i="1" dirty="0"/>
              <a:t>Зал барокового мистецтва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700" dirty="0"/>
              <a:t>Київський музей російського мистецтва</a:t>
            </a:r>
          </a:p>
        </p:txBody>
      </p:sp>
      <p:pic>
        <p:nvPicPr>
          <p:cNvPr id="36868" name="Picture 4" descr="http://stezhkamu.com/img/places/188/6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9496" y="1441488"/>
            <a:ext cx="6568511" cy="42558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19912" y="5766017"/>
            <a:ext cx="3294482" cy="384457"/>
          </a:xfrm>
          <a:prstGeom prst="rect">
            <a:avLst/>
          </a:prstGeom>
          <a:noFill/>
        </p:spPr>
        <p:txBody>
          <a:bodyPr wrap="square" lIns="87846" tIns="43922" rIns="87846" bIns="43922" rtlCol="0">
            <a:spAutoFit/>
          </a:bodyPr>
          <a:lstStyle/>
          <a:p>
            <a:r>
              <a:rPr lang="uk-UA" sz="1900" i="1" dirty="0"/>
              <a:t>Шоколадний будинок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варня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варн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варн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400</TotalTime>
  <Words>448</Words>
  <Application>Microsoft Office PowerPoint</Application>
  <PresentationFormat>Произвольный</PresentationFormat>
  <Paragraphs>63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Ливарня</vt:lpstr>
      <vt:lpstr>                  Ознайомлення з музеями презентація з образотворчого мистецтва (6 клас)   Автор: Шахрай Ю.В. учитель образотворчого мистецтва а історії Соколівоцької ЗОШ І-ІІІ ступенів Тальнівської районної ради  </vt:lpstr>
      <vt:lpstr>ТИП УРОКУ: віртуальна екскурсія  МЕТА : розповісти учням про походження слова “музей”,  дати поняття термінам “художні музеї “, “галерея”, “Лувр”, “Ермітаж”, познайомити  з  найвідомішими музеями України та світу,  їх історією,  викликати бажання цікавитися творчістю видатних  художників,   розвивати  в школярів творче мислення, вміння аналізувати роботи митців,  виховувати любов до мистецтва, шанобливе відношення до культурної спадщини людства</vt:lpstr>
      <vt:lpstr>У Давній Греції храми, гаї, присвячені Музам – супутницям бога Аполлона, покровителькам наук і мистецтв , називали мусейонами. Саме від цього слова походить назва музей</vt:lpstr>
      <vt:lpstr>Музеї, де експонують твори образотворчого та декоративно- ужиткового мистецтва, називають художніми</vt:lpstr>
      <vt:lpstr>Збирати художні твори почали ще в Давньому Єгипті та Месопотамії. Систематичне колекціонування розпочалося в ХVст. Тоді в життя увійшло слово “музей”</vt:lpstr>
      <vt:lpstr>Потім з’явилися галереї – спецальні кімнати у замках і палацах, де зберігалися твори художників та скульпторів. </vt:lpstr>
      <vt:lpstr>Київський Музей старожитностей, заснований у 1899 році.</vt:lpstr>
      <vt:lpstr>Найвідоміші музеї України Національний художній музей України</vt:lpstr>
      <vt:lpstr>Київський музей російського мистецтва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Одеський музей Західного та Східного мистецтв</vt:lpstr>
      <vt:lpstr>Львівська національна картинна галерея</vt:lpstr>
      <vt:lpstr>                           </vt:lpstr>
      <vt:lpstr>Відомі українські художники: М. Пимоненко, І. Труш,  О. Мурашко, А. Петрицький, Ф. Кричевський, В. Касіян,  Т. Яблонська, М. Дерегус та ін. </vt:lpstr>
      <vt:lpstr>                                                                            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Шедеври Дрезденської галереї  </vt:lpstr>
      <vt:lpstr>Лувр (Франція. Париж)  </vt:lpstr>
      <vt:lpstr>Почесні експонати Лувру  </vt:lpstr>
      <vt:lpstr>Ермітаж (Росія. Санкт-Петербург)  </vt:lpstr>
      <vt:lpstr>Шедеври Ермітажу  </vt:lpstr>
      <vt:lpstr>Завдання для узагальнення Що зображено на даних візуальних джерелах?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User</cp:lastModifiedBy>
  <cp:revision>51</cp:revision>
  <dcterms:created xsi:type="dcterms:W3CDTF">2015-03-30T11:51:39Z</dcterms:created>
  <dcterms:modified xsi:type="dcterms:W3CDTF">2015-06-05T10:08:20Z</dcterms:modified>
</cp:coreProperties>
</file>