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4" r:id="rId4"/>
    <p:sldId id="267" r:id="rId5"/>
    <p:sldId id="265" r:id="rId6"/>
    <p:sldId id="257" r:id="rId7"/>
    <p:sldId id="266" r:id="rId8"/>
    <p:sldId id="268" r:id="rId9"/>
    <p:sldId id="269" r:id="rId10"/>
    <p:sldId id="270" r:id="rId11"/>
    <p:sldId id="261" r:id="rId12"/>
    <p:sldId id="26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D46E"/>
    <a:srgbClr val="A4D76B"/>
    <a:srgbClr val="800000"/>
    <a:srgbClr val="6633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B655-3DBD-477F-B7D8-440F7C19173F}" type="datetimeFigureOut">
              <a:rPr lang="uk-UA" smtClean="0"/>
              <a:t>15.03.2015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945BE-798B-4C14-8A47-21A468BAD3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294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B655-3DBD-477F-B7D8-440F7C19173F}" type="datetimeFigureOut">
              <a:rPr lang="uk-UA" smtClean="0"/>
              <a:t>15.03.2015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945BE-798B-4C14-8A47-21A468BAD3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945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B655-3DBD-477F-B7D8-440F7C19173F}" type="datetimeFigureOut">
              <a:rPr lang="uk-UA" smtClean="0"/>
              <a:t>15.03.2015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945BE-798B-4C14-8A47-21A468BAD3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8830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B655-3DBD-477F-B7D8-440F7C19173F}" type="datetimeFigureOut">
              <a:rPr lang="uk-UA" smtClean="0"/>
              <a:t>15.03.2015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945BE-798B-4C14-8A47-21A468BAD3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772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B655-3DBD-477F-B7D8-440F7C19173F}" type="datetimeFigureOut">
              <a:rPr lang="uk-UA" smtClean="0"/>
              <a:t>15.03.2015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945BE-798B-4C14-8A47-21A468BAD3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5965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B655-3DBD-477F-B7D8-440F7C19173F}" type="datetimeFigureOut">
              <a:rPr lang="uk-UA" smtClean="0"/>
              <a:t>15.03.2015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945BE-798B-4C14-8A47-21A468BAD3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6242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B655-3DBD-477F-B7D8-440F7C19173F}" type="datetimeFigureOut">
              <a:rPr lang="uk-UA" smtClean="0"/>
              <a:t>15.03.2015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945BE-798B-4C14-8A47-21A468BAD3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2881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B655-3DBD-477F-B7D8-440F7C19173F}" type="datetimeFigureOut">
              <a:rPr lang="uk-UA" smtClean="0"/>
              <a:t>15.03.2015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945BE-798B-4C14-8A47-21A468BAD3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222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B655-3DBD-477F-B7D8-440F7C19173F}" type="datetimeFigureOut">
              <a:rPr lang="uk-UA" smtClean="0"/>
              <a:t>15.03.2015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945BE-798B-4C14-8A47-21A468BAD3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9392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B655-3DBD-477F-B7D8-440F7C19173F}" type="datetimeFigureOut">
              <a:rPr lang="uk-UA" smtClean="0"/>
              <a:t>15.03.2015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945BE-798B-4C14-8A47-21A468BAD3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0749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B655-3DBD-477F-B7D8-440F7C19173F}" type="datetimeFigureOut">
              <a:rPr lang="uk-UA" smtClean="0"/>
              <a:t>15.03.2015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945BE-798B-4C14-8A47-21A468BAD3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89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76000">
              <a:schemeClr val="bg2">
                <a:lumMod val="25000"/>
              </a:schemeClr>
            </a:gs>
            <a:gs pos="53000">
              <a:srgbClr val="C7AC4C"/>
            </a:gs>
            <a:gs pos="100000">
              <a:srgbClr val="E6DCAC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3B655-3DBD-477F-B7D8-440F7C19173F}" type="datetimeFigureOut">
              <a:rPr lang="uk-UA" smtClean="0"/>
              <a:t>15.03.2015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945BE-798B-4C14-8A47-21A468BAD3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815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3.wdp"/><Relationship Id="rId4" Type="http://schemas.openxmlformats.org/officeDocument/2006/relationships/image" Target="../media/image28.png"/><Relationship Id="rId9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r="243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323528" y="182691"/>
            <a:ext cx="4536504" cy="2958277"/>
          </a:xfrm>
          <a:prstGeom prst="flowChartAlternateProcess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dirty="0">
              <a:solidFill>
                <a:srgbClr val="FF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3" b="97119" l="2101" r="94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05" y="1947863"/>
            <a:ext cx="2901950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80" y="287963"/>
            <a:ext cx="4464496" cy="167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23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 t="5151" r="13574" b="10067"/>
          <a:stretch/>
        </p:blipFill>
        <p:spPr bwMode="auto">
          <a:xfrm>
            <a:off x="-108520" y="1092857"/>
            <a:ext cx="3779912" cy="559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885022"/>
            <a:ext cx="56886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Створіть ілюстрацію до зоряного літопису із зображенням козаків. Оберіть художню техніку: гуаш, акварель, витинанка.</a:t>
            </a:r>
            <a:endParaRPr lang="uk-UA" sz="24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88640"/>
            <a:ext cx="45381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Практичне завдання</a:t>
            </a:r>
            <a:endParaRPr lang="uk-UA" sz="36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0" b="90000" l="9970" r="921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2" t="8051" r="10890" b="10093"/>
          <a:stretch/>
        </p:blipFill>
        <p:spPr bwMode="auto">
          <a:xfrm>
            <a:off x="6593935" y="3589015"/>
            <a:ext cx="2514599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816" y="2564904"/>
            <a:ext cx="2999961" cy="4004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91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 descr="E:\Козацькі атрибути\от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20" b="95028" l="1974" r="980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9324">
            <a:off x="2758089" y="2654702"/>
            <a:ext cx="3841586" cy="228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86" b="91714" l="10000" r="94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5" t="6788" r="5234" b="8527"/>
          <a:stretch/>
        </p:blipFill>
        <p:spPr bwMode="auto">
          <a:xfrm>
            <a:off x="6531054" y="975122"/>
            <a:ext cx="2606040" cy="564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78" b="89988" l="9642" r="89532">
                        <a14:backgroundMark x1="63636" y1="5439" x2="51791" y2="3214"/>
                        <a14:backgroundMark x1="56198" y1="3708" x2="46006" y2="3214"/>
                        <a14:backgroundMark x1="47934" y1="3090" x2="39945" y2="5810"/>
                        <a14:backgroundMark x1="39118" y1="5933" x2="36088" y2="9023"/>
                        <a14:backgroundMark x1="35537" y1="8900" x2="35537" y2="11372"/>
                        <a14:backgroundMark x1="36364" y1="11990" x2="39118" y2="14833"/>
                        <a14:backgroundMark x1="57851" y1="3708" x2="66116" y2="5810"/>
                        <a14:backgroundMark x1="66116" y1="5810" x2="63085" y2="13473"/>
                        <a14:backgroundMark x1="63912" y1="11372" x2="59229" y2="16564"/>
                        <a14:backgroundMark x1="59229" y1="16564" x2="59229" y2="16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582"/>
            <a:ext cx="2991721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260648"/>
            <a:ext cx="51845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Продумайте </a:t>
            </a:r>
            <a:r>
              <a:rPr lang="ru-RU" sz="28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композицію</a:t>
            </a:r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ілюстрації, </a:t>
            </a:r>
            <a:r>
              <a:rPr lang="ru-RU" sz="28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головний</a:t>
            </a:r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персонаж став </a:t>
            </a:r>
            <a:r>
              <a:rPr lang="ru-RU" sz="28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їі</a:t>
            </a:r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центром. </a:t>
            </a:r>
            <a:r>
              <a:rPr lang="ru-RU" sz="28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Виділіть</a:t>
            </a:r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розміром</a:t>
            </a:r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контрастом тону  </a:t>
            </a:r>
            <a:r>
              <a:rPr lang="ru-RU" sz="28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кольору</a:t>
            </a:r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305925"/>
            <a:ext cx="3913187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7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58" b="100000" l="0" r="100000">
                        <a14:foregroundMark x1="1168" y1="52477" x2="25701" y2="53394"/>
                        <a14:foregroundMark x1="25701" y1="53394" x2="39486" y2="68073"/>
                        <a14:foregroundMark x1="45794" y1="71193" x2="62383" y2="75046"/>
                        <a14:foregroundMark x1="62383" y1="75046" x2="76869" y2="83670"/>
                        <a14:foregroundMark x1="76869" y1="83670" x2="77336" y2="95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65"/>
          <a:stretch/>
        </p:blipFill>
        <p:spPr bwMode="auto">
          <a:xfrm>
            <a:off x="179511" y="1556792"/>
            <a:ext cx="5622733" cy="502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E:\Козацькі атрибути\козак2+3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13" b="77011" l="16873" r="739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6245" r="27434" b="20185"/>
          <a:stretch/>
        </p:blipFill>
        <p:spPr bwMode="auto">
          <a:xfrm>
            <a:off x="2267744" y="1556792"/>
            <a:ext cx="7338961" cy="53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78" b="98889" l="2222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02006"/>
            <a:ext cx="230425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0032" y="332656"/>
            <a:ext cx="4027321" cy="707886"/>
          </a:xfrm>
          <a:prstGeom prst="rect">
            <a:avLst/>
          </a:prstGeom>
          <a:solidFill>
            <a:srgbClr val="C3D46E"/>
          </a:solidFill>
          <a:effectLst>
            <a:glow rad="228600">
              <a:srgbClr val="FFFF00">
                <a:alpha val="40000"/>
              </a:srgbClr>
            </a:glow>
          </a:effectLst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Бажаю успіхів!!!</a:t>
            </a:r>
            <a:endParaRPr lang="uk-UA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1" name="Picture 7" descr="E:\Козацькі атрибути\козак+4.32.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621" b="76092" l="14345" r="778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81" t="17968" r="22089" b="22920"/>
          <a:stretch/>
        </p:blipFill>
        <p:spPr bwMode="auto">
          <a:xfrm>
            <a:off x="467544" y="476672"/>
            <a:ext cx="495863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7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5502" y="5733256"/>
            <a:ext cx="6120680" cy="707886"/>
          </a:xfrm>
          <a:prstGeom prst="rect">
            <a:avLst/>
          </a:prstGeom>
          <a:solidFill>
            <a:srgbClr val="92D050"/>
          </a:solidFill>
          <a:effectLst>
            <a:glow rad="228600">
              <a:srgbClr val="FFFF00"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І.Рєпін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Запорожці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пишуть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листа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турецькому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султану</a:t>
            </a:r>
            <a:r>
              <a:rPr lang="ru-RU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65006" cy="5355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3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" y="65298"/>
            <a:ext cx="6743505" cy="6676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8767" y="1052736"/>
            <a:ext cx="2197730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 картина </a:t>
            </a:r>
          </a:p>
          <a:p>
            <a:pPr algn="ctr"/>
            <a:r>
              <a:rPr lang="uk-UA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Козак Мамай</a:t>
            </a:r>
            <a:endParaRPr lang="uk-UA" sz="24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0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0608"/>
            <a:ext cx="5369884" cy="67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1186" y="5580856"/>
            <a:ext cx="3384376" cy="1015663"/>
          </a:xfrm>
          <a:prstGeom prst="rect">
            <a:avLst/>
          </a:prstGeom>
          <a:ln/>
          <a:effectLst>
            <a:glow rad="101600">
              <a:srgbClr val="FFFF00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uk-UA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Базилевич</a:t>
            </a:r>
            <a:r>
              <a:rPr lang="uk-UA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ілюстрації до твору </a:t>
            </a:r>
          </a:p>
          <a:p>
            <a:pPr algn="ctr"/>
            <a:r>
              <a:rPr lang="uk-UA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 Котляревського «Енеїда»</a:t>
            </a:r>
            <a:endParaRPr lang="uk-UA" sz="20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12" y="4303713"/>
            <a:ext cx="3498850" cy="2554287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" y="764704"/>
            <a:ext cx="35410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тлі важливих  історичних подій розгортаються сюжети багатьох літературних творів, головними персонажами яких є видатні діячі або звичайні люди, котрі у буреломний час проявили себе як герої. </a:t>
            </a:r>
            <a:endParaRPr lang="uk-UA" sz="24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ьная выноска 2"/>
          <p:cNvSpPr/>
          <p:nvPr/>
        </p:nvSpPr>
        <p:spPr>
          <a:xfrm>
            <a:off x="4001656" y="282960"/>
            <a:ext cx="5112568" cy="1916832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читачеві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уявити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літературного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героя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ілюстрація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зображення, яке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наочно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пояснює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доповнює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друкований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текст.</a:t>
            </a:r>
            <a:endParaRPr lang="ru-RU" sz="20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4.bp.blogspot.com/-7oHH9CY8jDQ/VD0NG8N3kNI/AAAAAAAAE-c/NkJGrooyQoQ/s1600/%D0%9A%D0%BE%D0%B7%D0%B0%D0%BA%D0%B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8" b="99482" l="1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376"/>
            <a:ext cx="753163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29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17" b="96781" l="0" r="973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139899"/>
            <a:ext cx="3747624" cy="5585303"/>
          </a:xfrm>
          <a:prstGeom prst="rect">
            <a:avLst/>
          </a:prstGeom>
          <a:noFill/>
          <a:ln>
            <a:noFill/>
          </a:ln>
          <a:effectLst>
            <a:glow rad="101600">
              <a:srgbClr val="FFC0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https://pp.vk.me/c607423/v607423243/346e/GH63Y25B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4" descr="https://pp.vk.me/c607423/v607423243/346e/GH63Y25BRg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6" descr="https://pp.vk.me/c607423/v607423243/346e/GH63Y25BRg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" r="13655"/>
          <a:stretch/>
        </p:blipFill>
        <p:spPr bwMode="auto">
          <a:xfrm>
            <a:off x="0" y="160337"/>
            <a:ext cx="4846956" cy="6649692"/>
          </a:xfrm>
          <a:prstGeom prst="rect">
            <a:avLst/>
          </a:prstGeom>
          <a:noFill/>
          <a:ln>
            <a:noFill/>
          </a:ln>
          <a:effectLst>
            <a:glow rad="101600">
              <a:srgbClr val="FFC0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11321" y="5365035"/>
            <a:ext cx="4896543" cy="1323439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українському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образотворчому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мистецтві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нерідко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зображують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козаків –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народних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борців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справедливість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іноземних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поневолювачів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76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90" y="251356"/>
            <a:ext cx="4474706" cy="6101094"/>
          </a:xfrm>
          <a:prstGeom prst="round2DiagRect">
            <a:avLst>
              <a:gd name="adj1" fmla="val 3133"/>
              <a:gd name="adj2" fmla="val 2800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16066" y="5983118"/>
            <a:ext cx="3384376" cy="7386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228600">
              <a:srgbClr val="FFFF00"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Овчаренко. Ілюстрації до </a:t>
            </a:r>
            <a:r>
              <a:rPr lang="ru-RU" sz="1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повісті</a:t>
            </a:r>
            <a:r>
              <a:rPr lang="ru-RU" sz="1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М.Гоголя</a:t>
            </a:r>
            <a:r>
              <a:rPr lang="ru-RU" sz="1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«Тарас Бульба»</a:t>
            </a:r>
            <a:endParaRPr lang="ru-RU" sz="14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60" y="116632"/>
            <a:ext cx="3144408" cy="40520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52109" y="4365104"/>
            <a:ext cx="4409681" cy="2356678"/>
          </a:xfrm>
          <a:prstGeom prst="round2Diag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Порівняйте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старовинне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зображення легендарного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козака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Мамая,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виконане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народним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художником, та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ілюстрацію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повісті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«Тарас Бульба»,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створену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сучасним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професійним</a:t>
            </a:r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художником.</a:t>
            </a:r>
            <a:endParaRPr lang="uk-UA" sz="20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2630"/>
            <a:ext cx="5688632" cy="3785652"/>
          </a:xfrm>
          <a:prstGeom prst="rect">
            <a:avLst/>
          </a:prstGeom>
          <a:solidFill>
            <a:srgbClr val="CCCC00">
              <a:alpha val="28627"/>
            </a:srgbClr>
          </a:solidFill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літературних, живописних, графічних творах часто зображується кінь – вірний бойовий побратим козака. Ілюстрації, виконані в техніці гравюри, часто використовуються для зображення героїчних постатей, військових подій. Адже вони надзвичайно виразні через контраст білого і чорного кольорів, чіткі штрихи.</a:t>
            </a:r>
            <a:endParaRPr lang="uk-UA" sz="24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0" t="23986" r="20300" b="20630"/>
          <a:stretch/>
        </p:blipFill>
        <p:spPr bwMode="auto">
          <a:xfrm>
            <a:off x="5940152" y="194080"/>
            <a:ext cx="3084944" cy="43320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01600">
              <a:srgbClr val="FFFF00">
                <a:alpha val="6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2" b="81916" l="16151" r="784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37" t="13566" r="21168" b="17383"/>
          <a:stretch/>
        </p:blipFill>
        <p:spPr bwMode="auto">
          <a:xfrm>
            <a:off x="4932040" y="4494111"/>
            <a:ext cx="3240360" cy="2303951"/>
          </a:xfrm>
          <a:prstGeom prst="rect">
            <a:avLst/>
          </a:prstGeom>
          <a:noFill/>
          <a:ln>
            <a:noFill/>
          </a:ln>
          <a:effectLst>
            <a:glow rad="101600">
              <a:srgbClr val="CCCC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6000"/>
                    </a14:imgEffect>
                    <a14:imgEffect>
                      <a14:brightnessContrast contras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25" b="3527"/>
          <a:stretch/>
        </p:blipFill>
        <p:spPr bwMode="auto">
          <a:xfrm>
            <a:off x="285810" y="3933056"/>
            <a:ext cx="4069620" cy="2752538"/>
          </a:xfrm>
          <a:prstGeom prst="round2DiagRect">
            <a:avLst>
              <a:gd name="adj1" fmla="val 271"/>
              <a:gd name="adj2" fmla="val 35644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01600">
              <a:srgbClr val="FFFF00">
                <a:alpha val="6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03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29416" y="3021037"/>
            <a:ext cx="4920321" cy="2677656"/>
          </a:xfrm>
          <a:prstGeom prst="rect">
            <a:avLst/>
          </a:prstGeom>
          <a:solidFill>
            <a:srgbClr val="CCCC00"/>
          </a:solidFill>
          <a:effectLst>
            <a:glow rad="228600">
              <a:srgbClr val="FFFF00"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Погляньте</a:t>
            </a:r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образи</a:t>
            </a:r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козаків, </a:t>
            </a:r>
            <a:r>
              <a:rPr lang="ru-RU" sz="2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створені</a:t>
            </a:r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техніці</a:t>
            </a:r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витинанки</a:t>
            </a:r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агалом</a:t>
            </a:r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композиція</a:t>
            </a:r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симетрична</a:t>
            </a:r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одному </a:t>
            </a:r>
            <a:r>
              <a:rPr lang="ru-RU" sz="2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дзеркальна</a:t>
            </a:r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симетрія</a:t>
            </a:r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включені</a:t>
            </a:r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окремі</a:t>
            </a:r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асиметрії</a:t>
            </a:r>
            <a:endParaRPr lang="uk-UA" sz="24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3" b="95429" l="2500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" t="2973" r="3908" b="5442"/>
          <a:stretch/>
        </p:blipFill>
        <p:spPr bwMode="auto">
          <a:xfrm>
            <a:off x="7422125" y="5527815"/>
            <a:ext cx="1459506" cy="12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2221" r="4969" b="2221"/>
          <a:stretch/>
        </p:blipFill>
        <p:spPr bwMode="auto">
          <a:xfrm>
            <a:off x="6802453" y="111853"/>
            <a:ext cx="2133601" cy="2790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6345" r="6925" b="4064"/>
          <a:stretch/>
        </p:blipFill>
        <p:spPr bwMode="auto">
          <a:xfrm>
            <a:off x="107504" y="111853"/>
            <a:ext cx="3873516" cy="6557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1" r="6748" b="3845"/>
          <a:stretch/>
        </p:blipFill>
        <p:spPr bwMode="auto">
          <a:xfrm flipH="1">
            <a:off x="4356468" y="360423"/>
            <a:ext cx="2114598" cy="2075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22449" y="6300028"/>
            <a:ext cx="3499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Витинанки Тараса Крамаренка</a:t>
            </a:r>
            <a:endParaRPr lang="uk-UA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71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249</Words>
  <Application>Microsoft Office PowerPoint</Application>
  <PresentationFormat>Экран (4:3)</PresentationFormat>
  <Paragraphs>19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Lomaster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Lomaster</dc:creator>
  <cp:lastModifiedBy>Lomaster</cp:lastModifiedBy>
  <cp:revision>36</cp:revision>
  <dcterms:created xsi:type="dcterms:W3CDTF">2015-03-14T18:15:09Z</dcterms:created>
  <dcterms:modified xsi:type="dcterms:W3CDTF">2015-03-15T11:49:28Z</dcterms:modified>
</cp:coreProperties>
</file>