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9" r:id="rId17"/>
    <p:sldId id="271" r:id="rId18"/>
    <p:sldId id="272" r:id="rId19"/>
    <p:sldId id="273" r:id="rId20"/>
    <p:sldId id="274" r:id="rId21"/>
    <p:sldId id="275" r:id="rId22"/>
    <p:sldId id="277" r:id="rId23"/>
    <p:sldId id="279" r:id="rId24"/>
    <p:sldId id="288" r:id="rId25"/>
    <p:sldId id="281" r:id="rId26"/>
    <p:sldId id="282" r:id="rId27"/>
    <p:sldId id="283" r:id="rId28"/>
    <p:sldId id="284" r:id="rId29"/>
    <p:sldId id="287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66" autoAdjust="0"/>
  </p:normalViewPr>
  <p:slideViewPr>
    <p:cSldViewPr>
      <p:cViewPr varScale="1">
        <p:scale>
          <a:sx n="72" d="100"/>
          <a:sy n="7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268760"/>
            <a:ext cx="6192688" cy="18002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Урок </a:t>
            </a:r>
            <a:r>
              <a:rPr lang="ru-RU" sz="4000" dirty="0" err="1" smtClean="0"/>
              <a:t>образотворчого</a:t>
            </a:r>
            <a:r>
              <a:rPr lang="ru-RU" sz="4000" dirty="0" smtClean="0"/>
              <a:t> </a:t>
            </a:r>
            <a:r>
              <a:rPr lang="ru-RU" sz="4000" dirty="0" err="1" smtClean="0"/>
              <a:t>мистецтва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5 </a:t>
            </a:r>
            <a:r>
              <a:rPr lang="ru-RU" sz="5400" dirty="0" err="1" smtClean="0">
                <a:solidFill>
                  <a:schemeClr val="accent2">
                    <a:lumMod val="50000"/>
                  </a:schemeClr>
                </a:solidFill>
              </a:rPr>
              <a:t>клас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140968"/>
            <a:ext cx="5256584" cy="334210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2282"/>
          </a:xfrm>
        </p:spPr>
      </p:pic>
      <p:pic>
        <p:nvPicPr>
          <p:cNvPr id="5" name="Рисунок 4" descr="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052736"/>
            <a:ext cx="7848872" cy="54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1720" y="26064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Дикий </a:t>
            </a:r>
            <a:r>
              <a:rPr lang="ru-RU" sz="4800" b="1" dirty="0" err="1" smtClean="0"/>
              <a:t>чаклун</a:t>
            </a:r>
            <a:endParaRPr lang="ru-RU" sz="4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mp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908720"/>
            <a:ext cx="8064896" cy="55446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24" y="188641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Пташка</a:t>
            </a:r>
            <a:endParaRPr lang="ru-RU" sz="5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24744"/>
            <a:ext cx="8064896" cy="5256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260648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Котячий </a:t>
            </a:r>
            <a:r>
              <a:rPr lang="ru-RU" sz="5400" b="1" dirty="0" err="1" smtClean="0"/>
              <a:t>цар</a:t>
            </a:r>
            <a:endParaRPr lang="ru-RU" sz="5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908720"/>
            <a:ext cx="8064896" cy="5472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«Галочка </a:t>
            </a:r>
            <a:r>
              <a:rPr lang="ru-RU" sz="3600" b="1" dirty="0" err="1" smtClean="0"/>
              <a:t>літає</a:t>
            </a:r>
            <a:r>
              <a:rPr lang="ru-RU" sz="3600" b="1" dirty="0" smtClean="0"/>
              <a:t>, господаря </a:t>
            </a:r>
            <a:r>
              <a:rPr lang="ru-RU" sz="3600" b="1" dirty="0" err="1" smtClean="0"/>
              <a:t>шукає</a:t>
            </a:r>
            <a:r>
              <a:rPr lang="ru-RU" sz="3600" b="1" dirty="0" smtClean="0"/>
              <a:t>» </a:t>
            </a:r>
            <a:endParaRPr lang="ru-RU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Animal-Paintings-Bird-Painti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rd-Oil-Painti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75694" y="0"/>
            <a:ext cx="921969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50676" y="3244334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(Слайд 2)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61af4e0129efe383ac8122fe1246d33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2696"/>
            <a:ext cx="9144000" cy="7030696"/>
          </a:xfrm>
        </p:spPr>
      </p:pic>
      <p:sp>
        <p:nvSpPr>
          <p:cNvPr id="5" name="TextBox 4"/>
          <p:cNvSpPr txBox="1"/>
          <p:nvPr/>
        </p:nvSpPr>
        <p:spPr>
          <a:xfrm>
            <a:off x="1835696" y="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0"/>
            <a:ext cx="741682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/>
              <a:t>Снігурі</a:t>
            </a:r>
          </a:p>
          <a:p>
            <a:pPr algn="ctr"/>
            <a:r>
              <a:rPr lang="uk-UA" sz="2000" b="1" dirty="0" smtClean="0"/>
              <a:t>Посідали у дворі, </a:t>
            </a:r>
          </a:p>
          <a:p>
            <a:pPr algn="ctr"/>
            <a:r>
              <a:rPr lang="uk-UA" sz="2000" b="1" dirty="0" smtClean="0"/>
              <a:t>Пишногруді снігурі,</a:t>
            </a:r>
          </a:p>
          <a:p>
            <a:pPr algn="ctr"/>
            <a:r>
              <a:rPr lang="uk-UA" sz="2000" b="1" dirty="0" smtClean="0"/>
              <a:t>Теплу одягли свитину</a:t>
            </a:r>
            <a:br>
              <a:rPr lang="uk-UA" sz="2000" b="1" dirty="0" smtClean="0"/>
            </a:br>
            <a:r>
              <a:rPr lang="uk-UA" sz="2000" b="1" dirty="0" smtClean="0"/>
              <a:t> І смакують горобину.</a:t>
            </a:r>
          </a:p>
          <a:p>
            <a:pPr algn="ctr"/>
            <a:r>
              <a:rPr lang="uk-UA" sz="2000" b="1" dirty="0" smtClean="0"/>
              <a:t>Червоніють </a:t>
            </a:r>
            <a:r>
              <a:rPr lang="uk-UA" sz="2000" b="1" dirty="0" err="1" smtClean="0"/>
              <a:t>іздаля</a:t>
            </a:r>
            <a:r>
              <a:rPr lang="uk-UA" sz="2000" b="1" dirty="0" smtClean="0"/>
              <a:t>,</a:t>
            </a:r>
          </a:p>
          <a:p>
            <a:pPr algn="ctr"/>
            <a:r>
              <a:rPr lang="uk-UA" sz="2000" b="1" dirty="0" smtClean="0"/>
              <a:t>Хоч біліє вся земля.</a:t>
            </a:r>
          </a:p>
          <a:p>
            <a:pPr algn="ctr"/>
            <a:r>
              <a:rPr lang="uk-UA" sz="2000" b="1" dirty="0" smtClean="0"/>
              <a:t>І летить лапатий сніг,</a:t>
            </a:r>
          </a:p>
          <a:p>
            <a:pPr algn="ctr"/>
            <a:r>
              <a:rPr lang="uk-UA" sz="2000" b="1" dirty="0" smtClean="0"/>
              <a:t>Чорні шапочки у них.</a:t>
            </a:r>
          </a:p>
          <a:p>
            <a:pPr algn="ctr"/>
            <a:r>
              <a:rPr lang="uk-UA" sz="2000" b="1" dirty="0" smtClean="0"/>
              <a:t>На гіллячці угорі,</a:t>
            </a:r>
          </a:p>
          <a:p>
            <a:pPr algn="ctr"/>
            <a:r>
              <a:rPr lang="uk-UA" sz="2000" b="1" dirty="0" smtClean="0"/>
              <a:t>Скачуть диво снігурі.</a:t>
            </a:r>
          </a:p>
          <a:p>
            <a:pPr algn="ctr"/>
            <a:r>
              <a:rPr lang="uk-UA" sz="2000" b="1" dirty="0" smtClean="0"/>
              <a:t>Підкріпилися пташки,</a:t>
            </a:r>
          </a:p>
          <a:p>
            <a:pPr algn="ctr"/>
            <a:r>
              <a:rPr lang="uk-UA" sz="2000" b="1" dirty="0" smtClean="0"/>
              <a:t>Чистять ніжні фартушки.</a:t>
            </a:r>
          </a:p>
          <a:p>
            <a:pPr algn="ctr"/>
            <a:r>
              <a:rPr lang="uk-UA" sz="2000" b="1" dirty="0" smtClean="0"/>
              <a:t>Завірюха й холоди,</a:t>
            </a:r>
          </a:p>
          <a:p>
            <a:pPr algn="ctr"/>
            <a:r>
              <a:rPr lang="uk-UA" sz="2000" b="1" dirty="0" smtClean="0"/>
              <a:t>Наближаються сюди.</a:t>
            </a:r>
          </a:p>
          <a:p>
            <a:pPr algn="ctr"/>
            <a:r>
              <a:rPr lang="uk-UA" sz="2000" b="1" dirty="0" smtClean="0"/>
              <a:t>Нам говорять снігурі,</a:t>
            </a:r>
          </a:p>
          <a:p>
            <a:pPr algn="ctr"/>
            <a:r>
              <a:rPr lang="uk-UA" sz="2000" b="1" dirty="0" smtClean="0"/>
              <a:t>Довго бути ще зимі.</a:t>
            </a:r>
          </a:p>
          <a:p>
            <a:pPr algn="ctr"/>
            <a:r>
              <a:rPr lang="uk-UA" sz="2000" b="1" dirty="0" smtClean="0"/>
              <a:t>Як прийде весняний час,</a:t>
            </a:r>
          </a:p>
          <a:p>
            <a:pPr algn="ctr"/>
            <a:r>
              <a:rPr lang="uk-UA" sz="2000" b="1" dirty="0" smtClean="0"/>
              <a:t>Полетять вони від нас</a:t>
            </a:r>
            <a:r>
              <a:rPr lang="uk-UA" sz="2400" b="1" dirty="0" smtClean="0"/>
              <a:t>.</a:t>
            </a:r>
          </a:p>
          <a:p>
            <a:endParaRPr lang="uk-UA" dirty="0" smtClean="0"/>
          </a:p>
          <a:p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251520" y="183443"/>
            <a:ext cx="856895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Послідовність виконання роботи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Підб</a:t>
            </a:r>
            <a:r>
              <a:rPr kumimoji="0" lang="uk-UA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ери 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формат та </a:t>
            </a:r>
            <a:r>
              <a:rPr kumimoji="0" lang="ru-RU" sz="3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положення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аркуша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 загальну форму та положення птаха у просторі.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око </a:t>
            </a:r>
            <a:r>
              <a:rPr kumimoji="0" lang="uk-UA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вияви </a:t>
            </a:r>
            <a:r>
              <a:rPr kumimoji="0" lang="uk-UA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пропорційні відношення між частинами тіла птаха.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Уточни узагальнену форму, прослідкуй характер контурів, їх поєднань.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кольорове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співвідношення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забарвлення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птаха.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0" y="0"/>
            <a:ext cx="9144000" cy="64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Нюанс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тонка, ледь помітна відмінність у якості форми, розміру, тону,кольору, фактури. Протилежна нюансу категорія – контраст.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Контраст –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протиставлення та взаємне посилення будь-яких якостей,що співвідносяться між собою.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5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95536" y="764704"/>
            <a:ext cx="856895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/>
              <a:t>Жанри </a:t>
            </a:r>
          </a:p>
          <a:p>
            <a:pPr algn="ctr"/>
            <a:r>
              <a:rPr lang="uk-UA" sz="4400" b="1" dirty="0" smtClean="0"/>
              <a:t>образотворчого мистецтва:</a:t>
            </a:r>
          </a:p>
          <a:p>
            <a:pPr algn="ctr"/>
            <a:r>
              <a:rPr lang="uk-UA" sz="4000" b="1" dirty="0" smtClean="0"/>
              <a:t>пейзаж, натюрморт, портрет, історичний, побутовий, батальний, міфологічний, релігійний, казково-билинний, анімалістичний</a:t>
            </a:r>
          </a:p>
          <a:p>
            <a:pPr algn="ctr"/>
            <a:endParaRPr lang="uk-UA" sz="4000" dirty="0" smtClean="0"/>
          </a:p>
          <a:p>
            <a:pPr algn="ctr"/>
            <a:endParaRPr lang="uk-UA" sz="40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19225773_bir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_28d49_56e2e2db_X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ages (15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9639" y="0"/>
            <a:ext cx="9163639" cy="6858000"/>
          </a:xfrm>
        </p:spPr>
      </p:pic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251520" y="255321"/>
            <a:ext cx="91440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Пальчикова гімнастика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Вересень писати вчився,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 швидко щось втомився.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Жовтень втому проганяє,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Йому руку простягає.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кулачок, на замок,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 зроби місток.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Листопад — рідний брат,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місточку пройти рад.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другу сторону пройдеть­ся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кулачок рука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зіжметься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Розігнуться пальчики —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Ось веселі зайчики...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Ну, досить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забавлятись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пензлик треба братись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І малювати старатись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evie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79512" y="0"/>
            <a:ext cx="84969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u="sng" dirty="0" smtClean="0"/>
              <a:t>Критерії оцінювання:</a:t>
            </a:r>
          </a:p>
          <a:p>
            <a:pPr algn="ctr"/>
            <a:r>
              <a:rPr lang="uk-UA" sz="4800" b="1" dirty="0" smtClean="0"/>
              <a:t>1.Розміщення на папері (композиційне вирішення).</a:t>
            </a:r>
          </a:p>
          <a:p>
            <a:pPr algn="ctr"/>
            <a:r>
              <a:rPr lang="uk-UA" sz="4800" b="1" dirty="0" smtClean="0"/>
              <a:t>2. Дотримання основних пропорцій та законів перспективи.</a:t>
            </a:r>
          </a:p>
          <a:p>
            <a:pPr algn="ctr"/>
            <a:r>
              <a:rPr lang="uk-UA" sz="4800" b="1" dirty="0" smtClean="0"/>
              <a:t>3. Розкриття теми.</a:t>
            </a:r>
          </a:p>
          <a:p>
            <a:pPr algn="ctr"/>
            <a:r>
              <a:rPr lang="uk-UA" sz="4800" b="1" dirty="0" smtClean="0"/>
              <a:t>4. Колорит малюнка.</a:t>
            </a:r>
            <a:endParaRPr lang="ru-RU" sz="4800" b="1" dirty="0"/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7778" y="0"/>
            <a:ext cx="9151778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/>
              <a:t>Гра </a:t>
            </a:r>
            <a:r>
              <a:rPr lang="uk-UA" sz="5400" dirty="0" err="1" smtClean="0"/>
              <a:t>“шифрувальник”</a:t>
            </a:r>
            <a:endParaRPr lang="uk-UA" sz="5400" dirty="0" smtClean="0"/>
          </a:p>
          <a:p>
            <a:endParaRPr lang="uk-UA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95736" y="1340768"/>
          <a:ext cx="4824535" cy="5486400"/>
        </p:xfrm>
        <a:graphic>
          <a:graphicData uri="http://schemas.openxmlformats.org/drawingml/2006/table">
            <a:tbl>
              <a:tblPr/>
              <a:tblGrid>
                <a:gridCol w="4824535"/>
              </a:tblGrid>
              <a:tr h="526916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8000" dirty="0" smtClean="0">
                          <a:latin typeface="Times New Roman"/>
                          <a:ea typeface="Times New Roman"/>
                          <a:cs typeface="Times New Roman"/>
                        </a:rPr>
                        <a:t> С   </a:t>
                      </a:r>
                      <a:r>
                        <a:rPr lang="uk-UA" sz="8000" dirty="0">
                          <a:latin typeface="Times New Roman"/>
                          <a:ea typeface="Times New Roman"/>
                          <a:cs typeface="Times New Roman"/>
                        </a:rPr>
                        <a:t>А  К</a:t>
                      </a:r>
                      <a:endParaRPr lang="ru-RU" sz="8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8000" dirty="0" smtClean="0">
                          <a:latin typeface="Times New Roman"/>
                          <a:ea typeface="Times New Roman"/>
                          <a:cs typeface="Times New Roman"/>
                        </a:rPr>
                        <a:t> В   </a:t>
                      </a:r>
                      <a:r>
                        <a:rPr lang="uk-UA" sz="8000" dirty="0">
                          <a:latin typeface="Times New Roman"/>
                          <a:ea typeface="Times New Roman"/>
                          <a:cs typeface="Times New Roman"/>
                        </a:rPr>
                        <a:t>Т   І</a:t>
                      </a:r>
                      <a:endParaRPr lang="ru-RU" sz="8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8000" dirty="0" smtClean="0">
                          <a:latin typeface="Times New Roman"/>
                          <a:ea typeface="Times New Roman"/>
                          <a:cs typeface="Times New Roman"/>
                        </a:rPr>
                        <a:t> Л        </a:t>
                      </a:r>
                      <a:r>
                        <a:rPr lang="uk-UA" sz="8000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8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23728" y="764704"/>
          <a:ext cx="5112567" cy="5486400"/>
        </p:xfrm>
        <a:graphic>
          <a:graphicData uri="http://schemas.openxmlformats.org/drawingml/2006/table">
            <a:tbl>
              <a:tblPr/>
              <a:tblGrid>
                <a:gridCol w="5112567"/>
              </a:tblGrid>
              <a:tr h="5472608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8000" dirty="0">
                          <a:latin typeface="Times New Roman"/>
                          <a:ea typeface="Times New Roman"/>
                          <a:cs typeface="Times New Roman"/>
                        </a:rPr>
                        <a:t>С   А   Н</a:t>
                      </a:r>
                      <a:endParaRPr lang="ru-RU" sz="8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8000" dirty="0">
                          <a:latin typeface="Times New Roman"/>
                          <a:ea typeface="Times New Roman"/>
                          <a:cs typeface="Times New Roman"/>
                        </a:rPr>
                        <a:t>И        </a:t>
                      </a:r>
                      <a:r>
                        <a:rPr lang="uk-UA" sz="8000" dirty="0" err="1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8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8000" dirty="0">
                          <a:latin typeface="Times New Roman"/>
                          <a:ea typeface="Times New Roman"/>
                          <a:cs typeface="Times New Roman"/>
                        </a:rPr>
                        <a:t>Ч         К</a:t>
                      </a:r>
                      <a:endParaRPr lang="ru-RU" sz="8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51720" y="260649"/>
          <a:ext cx="5040560" cy="6583680"/>
        </p:xfrm>
        <a:graphic>
          <a:graphicData uri="http://schemas.openxmlformats.org/drawingml/2006/table">
            <a:tbl>
              <a:tblPr/>
              <a:tblGrid>
                <a:gridCol w="5040560"/>
              </a:tblGrid>
              <a:tr h="6264695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7200" dirty="0" smtClean="0">
                          <a:latin typeface="Times New Roman"/>
                          <a:ea typeface="Times New Roman"/>
                          <a:cs typeface="Times New Roman"/>
                        </a:rPr>
                        <a:t> Р   </a:t>
                      </a:r>
                      <a:r>
                        <a:rPr lang="uk-UA" sz="7200" dirty="0">
                          <a:latin typeface="Times New Roman"/>
                          <a:ea typeface="Times New Roman"/>
                          <a:cs typeface="Times New Roman"/>
                        </a:rPr>
                        <a:t>Ш  </a:t>
                      </a:r>
                      <a:r>
                        <a:rPr lang="uk-UA" sz="7200" dirty="0" smtClean="0">
                          <a:latin typeface="Times New Roman"/>
                          <a:ea typeface="Times New Roman"/>
                          <a:cs typeface="Times New Roman"/>
                        </a:rPr>
                        <a:t> К</a:t>
                      </a:r>
                      <a:endParaRPr lang="ru-RU" sz="7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72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uk-UA" sz="720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uk-UA" sz="7200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7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7200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uk-UA" sz="7200" dirty="0" smtClean="0">
                          <a:latin typeface="Times New Roman"/>
                          <a:ea typeface="Times New Roman"/>
                          <a:cs typeface="Times New Roman"/>
                        </a:rPr>
                        <a:t> И</a:t>
                      </a:r>
                      <a:endParaRPr lang="ru-RU" sz="7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7200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uk-UA" sz="7200" dirty="0" smtClean="0">
                          <a:latin typeface="Times New Roman"/>
                          <a:ea typeface="Times New Roman"/>
                          <a:cs typeface="Times New Roman"/>
                        </a:rPr>
                        <a:t> Ш</a:t>
                      </a:r>
                      <a:endParaRPr lang="ru-RU" sz="7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07704" y="836712"/>
          <a:ext cx="5112568" cy="5486400"/>
        </p:xfrm>
        <a:graphic>
          <a:graphicData uri="http://schemas.openxmlformats.org/drawingml/2006/table">
            <a:tbl>
              <a:tblPr/>
              <a:tblGrid>
                <a:gridCol w="5112568"/>
              </a:tblGrid>
              <a:tr h="4608511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8000" dirty="0" smtClean="0">
                          <a:latin typeface="Times New Roman"/>
                          <a:ea typeface="Times New Roman"/>
                          <a:cs typeface="Times New Roman"/>
                        </a:rPr>
                        <a:t> Н        </a:t>
                      </a:r>
                      <a:r>
                        <a:rPr lang="uk-UA" sz="8000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8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8000" dirty="0" smtClean="0">
                          <a:latin typeface="Times New Roman"/>
                          <a:ea typeface="Times New Roman"/>
                          <a:cs typeface="Times New Roman"/>
                        </a:rPr>
                        <a:t> Г         </a:t>
                      </a:r>
                      <a:r>
                        <a:rPr lang="uk-UA" sz="8000" dirty="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endParaRPr lang="ru-RU" sz="8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8000" dirty="0" smtClean="0">
                          <a:latin typeface="Times New Roman"/>
                          <a:ea typeface="Times New Roman"/>
                          <a:cs typeface="Times New Roman"/>
                        </a:rPr>
                        <a:t> Р         </a:t>
                      </a:r>
                      <a:r>
                        <a:rPr lang="uk-UA" sz="8000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8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95536" y="548680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ЛАСТІВКА</a:t>
            </a:r>
          </a:p>
          <a:p>
            <a:pPr algn="ctr"/>
            <a:r>
              <a:rPr lang="ru-RU" sz="8000" dirty="0" smtClean="0"/>
              <a:t>СИНИЧКА</a:t>
            </a:r>
          </a:p>
          <a:p>
            <a:pPr algn="ctr"/>
            <a:r>
              <a:rPr lang="ru-RU" sz="8000" dirty="0" smtClean="0"/>
              <a:t>ШИШКАР</a:t>
            </a:r>
          </a:p>
          <a:p>
            <a:pPr algn="ctr"/>
            <a:r>
              <a:rPr lang="uk-UA" sz="8000" dirty="0" smtClean="0"/>
              <a:t>СНІГУР</a:t>
            </a:r>
            <a:endParaRPr lang="ru-RU" sz="8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ages (17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766105"/>
          </a:xfrm>
        </p:spPr>
      </p:pic>
      <p:sp>
        <p:nvSpPr>
          <p:cNvPr id="9" name="TextBox 8"/>
          <p:cNvSpPr txBox="1"/>
          <p:nvPr/>
        </p:nvSpPr>
        <p:spPr>
          <a:xfrm>
            <a:off x="683568" y="620688"/>
            <a:ext cx="8208912" cy="584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err="1" smtClean="0"/>
              <a:t>Анімалісничний</a:t>
            </a:r>
            <a:r>
              <a:rPr lang="uk-UA" sz="6600" b="1" dirty="0" smtClean="0"/>
              <a:t> жанр </a:t>
            </a:r>
            <a:r>
              <a:rPr lang="uk-UA" sz="6000" b="1" dirty="0" smtClean="0"/>
              <a:t>– жанровий різновид образотворчого мистецтва, що зображує тварин</a:t>
            </a:r>
            <a:r>
              <a:rPr lang="uk-UA" sz="6000" dirty="0" smtClean="0"/>
              <a:t>.</a:t>
            </a:r>
            <a:endParaRPr lang="ru-RU" sz="6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isovannie+oboi+vektornie+oboi+ptitci+mira+396315393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12-990x66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8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115616" y="764704"/>
            <a:ext cx="705678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dirty="0" smtClean="0"/>
              <a:t>Анімаліст</a:t>
            </a:r>
            <a:r>
              <a:rPr lang="uk-UA" sz="7200" b="1" dirty="0" smtClean="0"/>
              <a:t> – митець, який зображує тварин.</a:t>
            </a:r>
            <a:endParaRPr lang="ru-RU" sz="7200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7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828092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  </a:t>
            </a:r>
            <a:r>
              <a:rPr lang="ru-RU" sz="4400" b="1" dirty="0" err="1" smtClean="0"/>
              <a:t>Сьогодні</a:t>
            </a:r>
            <a:r>
              <a:rPr lang="ru-RU" sz="4400" b="1" dirty="0" smtClean="0"/>
              <a:t> на </a:t>
            </a:r>
            <a:r>
              <a:rPr lang="ru-RU" sz="4400" b="1" dirty="0" err="1" smtClean="0"/>
              <a:t>уроці</a:t>
            </a:r>
            <a:r>
              <a:rPr lang="ru-RU" sz="4400" b="1" dirty="0" smtClean="0"/>
              <a:t> </a:t>
            </a:r>
            <a:r>
              <a:rPr lang="ru-RU" sz="4000" b="1" dirty="0" smtClean="0"/>
              <a:t>:</a:t>
            </a:r>
          </a:p>
          <a:p>
            <a:r>
              <a:rPr lang="ru-RU" sz="3600" b="1" dirty="0" smtClean="0"/>
              <a:t>- </a:t>
            </a:r>
            <a:r>
              <a:rPr lang="ru-RU" sz="3600" b="1" dirty="0" err="1" smtClean="0"/>
              <a:t>Розширимо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свої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знання</a:t>
            </a:r>
            <a:r>
              <a:rPr lang="ru-RU" sz="3600" b="1" dirty="0" smtClean="0"/>
              <a:t> про </a:t>
            </a:r>
            <a:r>
              <a:rPr lang="ru-RU" sz="3600" b="1" dirty="0" err="1" smtClean="0"/>
              <a:t>анімалістичний</a:t>
            </a:r>
            <a:r>
              <a:rPr lang="ru-RU" sz="3600" b="1" dirty="0" smtClean="0"/>
              <a:t> жанр.</a:t>
            </a:r>
          </a:p>
          <a:p>
            <a:pPr>
              <a:buFontTx/>
              <a:buChar char="-"/>
            </a:pPr>
            <a:r>
              <a:rPr lang="ru-RU" sz="3600" b="1" dirty="0" smtClean="0"/>
              <a:t> </a:t>
            </a:r>
            <a:r>
              <a:rPr lang="ru-RU" sz="3600" b="1" dirty="0" err="1" smtClean="0"/>
              <a:t>Ознайомимося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творчістю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М.Приймаченко</a:t>
            </a:r>
            <a:r>
              <a:rPr lang="ru-RU" sz="3600" b="1" dirty="0" smtClean="0"/>
              <a:t>.</a:t>
            </a:r>
          </a:p>
          <a:p>
            <a:pPr>
              <a:buFontTx/>
              <a:buChar char="-"/>
            </a:pPr>
            <a:r>
              <a:rPr lang="uk-UA" sz="3600" b="1" dirty="0" smtClean="0"/>
              <a:t> Будемо розвивати творчі здібності, фантазію, уяву.</a:t>
            </a:r>
          </a:p>
          <a:p>
            <a:pPr>
              <a:buFontTx/>
              <a:buChar char="-"/>
            </a:pPr>
            <a:r>
              <a:rPr lang="uk-UA" sz="3600" b="1" dirty="0" smtClean="0"/>
              <a:t> Виховувати естетичне ставлення до навколишнього світу.</a:t>
            </a:r>
          </a:p>
          <a:p>
            <a:pPr>
              <a:buFontTx/>
              <a:buChar char="-"/>
            </a:pPr>
            <a:endParaRPr lang="uk-UA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23917"/>
          </a:xfrm>
        </p:spPr>
      </p:pic>
      <p:sp>
        <p:nvSpPr>
          <p:cNvPr id="5" name="TextBox 4"/>
          <p:cNvSpPr txBox="1"/>
          <p:nvPr/>
        </p:nvSpPr>
        <p:spPr>
          <a:xfrm>
            <a:off x="395536" y="620688"/>
            <a:ext cx="835292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4400" i="1" dirty="0" smtClean="0"/>
              <a:t>“ Роблю сонячні квіти тому, що людей люблю, творю на радість, на щастя людям, щоб всі народи один одного любили, щоб жили вони, як квіти на всій землі…”</a:t>
            </a:r>
          </a:p>
          <a:p>
            <a:pPr algn="r"/>
            <a:endParaRPr lang="uk-UA" sz="4400" b="1" i="1" dirty="0" smtClean="0"/>
          </a:p>
          <a:p>
            <a:pPr algn="r"/>
            <a:r>
              <a:rPr lang="uk-UA" sz="4400" b="1" dirty="0" smtClean="0"/>
              <a:t> М.Приймаченко</a:t>
            </a:r>
            <a:endParaRPr lang="uk-UA" sz="4400" i="1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124744"/>
            <a:ext cx="7581001" cy="5328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260649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/>
              <a:t>Звірі</a:t>
            </a:r>
            <a:r>
              <a:rPr lang="ru-RU" sz="4400" b="1" dirty="0" smtClean="0"/>
              <a:t> в гостях у лева</a:t>
            </a:r>
            <a:endParaRPr lang="ru-RU" sz="4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889000"/>
            <a:ext cx="7776864" cy="542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1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/>
              <a:t>Дві</a:t>
            </a:r>
            <a:r>
              <a:rPr lang="ru-RU" sz="4800" b="1" dirty="0" smtClean="0"/>
              <a:t> синички</a:t>
            </a:r>
            <a:endParaRPr lang="ru-RU" sz="4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ca93136ef4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052737"/>
            <a:ext cx="7704856" cy="5472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33265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/>
              <a:t>Казкова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птиця</a:t>
            </a:r>
            <a:r>
              <a:rPr lang="ru-RU" sz="4000" b="1" dirty="0" smtClean="0"/>
              <a:t> - </a:t>
            </a:r>
            <a:r>
              <a:rPr lang="ru-RU" sz="4000" b="1" dirty="0" err="1" smtClean="0"/>
              <a:t>павич</a:t>
            </a:r>
            <a:endParaRPr lang="ru-RU" sz="4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281</TotalTime>
  <Words>386</Words>
  <Application>Microsoft Office PowerPoint</Application>
  <PresentationFormat>Экран (4:3)</PresentationFormat>
  <Paragraphs>95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Эркер</vt:lpstr>
      <vt:lpstr>Урок образотворчого мистецтва 5 клас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SPecialiST</cp:lastModifiedBy>
  <cp:revision>30</cp:revision>
  <dcterms:created xsi:type="dcterms:W3CDTF">2013-05-27T17:45:28Z</dcterms:created>
  <dcterms:modified xsi:type="dcterms:W3CDTF">2013-05-28T17:21:45Z</dcterms:modified>
</cp:coreProperties>
</file>