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2" r:id="rId3"/>
    <p:sldId id="274" r:id="rId4"/>
    <p:sldId id="275" r:id="rId5"/>
    <p:sldId id="257" r:id="rId6"/>
    <p:sldId id="259" r:id="rId7"/>
    <p:sldId id="258" r:id="rId8"/>
    <p:sldId id="270" r:id="rId9"/>
    <p:sldId id="265" r:id="rId10"/>
    <p:sldId id="264" r:id="rId11"/>
    <p:sldId id="262" r:id="rId12"/>
    <p:sldId id="263" r:id="rId13"/>
    <p:sldId id="261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rangeEtud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2349500"/>
            <a:ext cx="4752975" cy="7921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357563"/>
            <a:ext cx="4321175" cy="1223962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FF7A0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rangeEtud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274638"/>
            <a:ext cx="54832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352928" cy="3024336"/>
          </a:xfrm>
        </p:spPr>
        <p:txBody>
          <a:bodyPr/>
          <a:lstStyle/>
          <a:p>
            <a:r>
              <a:rPr lang="uk-UA" sz="3200" dirty="0">
                <a:solidFill>
                  <a:srgbClr val="FF0000"/>
                </a:solidFill>
              </a:rPr>
              <a:t>Відтворення настрою, стану за допомогою засобів музики та образотворчого</a:t>
            </a:r>
            <a:br>
              <a:rPr lang="uk-UA" sz="3200" dirty="0">
                <a:solidFill>
                  <a:srgbClr val="FF0000"/>
                </a:solidFill>
              </a:rPr>
            </a:br>
            <a:r>
              <a:rPr lang="uk-UA" sz="3200" dirty="0">
                <a:solidFill>
                  <a:srgbClr val="FF0000"/>
                </a:solidFill>
              </a:rPr>
              <a:t>           мистецтва.  Композиційні методи та прийоми: лінія, пляма, тон, колорит. </a:t>
            </a:r>
            <a:br>
              <a:rPr lang="uk-UA" sz="3200" dirty="0">
                <a:solidFill>
                  <a:srgbClr val="FF0000"/>
                </a:solidFill>
              </a:rPr>
            </a:br>
            <a:r>
              <a:rPr lang="uk-UA" sz="3200" dirty="0">
                <a:solidFill>
                  <a:srgbClr val="FF0000"/>
                </a:solidFill>
              </a:rPr>
              <a:t>           Абстрактна композиція </a:t>
            </a: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>«</a:t>
            </a:r>
            <a:r>
              <a:rPr lang="uk-UA" sz="3200" dirty="0">
                <a:solidFill>
                  <a:srgbClr val="FF0000"/>
                </a:solidFill>
              </a:rPr>
              <a:t>Я бачу музику»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085184"/>
            <a:ext cx="4896470" cy="1540768"/>
          </a:xfrm>
        </p:spPr>
        <p:txBody>
          <a:bodyPr/>
          <a:lstStyle/>
          <a:p>
            <a:pPr marL="0" indent="0" algn="ctr">
              <a:buNone/>
            </a:pPr>
            <a:r>
              <a:rPr lang="uk-UA" sz="1600" b="1" dirty="0" err="1"/>
              <a:t>Дядюра</a:t>
            </a:r>
            <a:r>
              <a:rPr lang="uk-UA" sz="1600" b="1" dirty="0"/>
              <a:t> Майя </a:t>
            </a:r>
            <a:r>
              <a:rPr lang="uk-UA" sz="1600" b="1" dirty="0" smtClean="0"/>
              <a:t>Петрівна                                                                                       </a:t>
            </a:r>
            <a:r>
              <a:rPr lang="uk-UA" sz="1600" b="1" dirty="0"/>
              <a:t>учитель образотворчого мистецтва</a:t>
            </a:r>
          </a:p>
          <a:p>
            <a:pPr marL="0" indent="0" algn="ctr">
              <a:buNone/>
            </a:pPr>
            <a:r>
              <a:rPr lang="uk-UA" sz="1600" b="1" dirty="0" err="1"/>
              <a:t>Кузьминогребельська</a:t>
            </a:r>
            <a:r>
              <a:rPr lang="uk-UA" sz="1600" b="1" dirty="0"/>
              <a:t> ЗОШ І-ІІІ </a:t>
            </a:r>
            <a:r>
              <a:rPr lang="uk-UA" sz="1600" b="1" dirty="0" smtClean="0"/>
              <a:t>ступенів                                                                                </a:t>
            </a:r>
            <a:r>
              <a:rPr lang="uk-UA" sz="1600" b="1" dirty="0" err="1"/>
              <a:t>Христинівської</a:t>
            </a:r>
            <a:r>
              <a:rPr lang="uk-UA" sz="1600" b="1" dirty="0"/>
              <a:t> районної </a:t>
            </a:r>
            <a:r>
              <a:rPr lang="uk-UA" sz="1600" b="1" dirty="0" smtClean="0"/>
              <a:t>ради                                                                                              Черкаської </a:t>
            </a:r>
            <a:r>
              <a:rPr lang="uk-UA" sz="1600" b="1" dirty="0"/>
              <a:t>області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205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88913"/>
            <a:ext cx="5483225" cy="777875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1"/>
                </a:solidFill>
              </a:rPr>
              <a:t>ЛІС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038" y="1557338"/>
            <a:ext cx="6550025" cy="10080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smtClean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557338"/>
            <a:ext cx="4724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304925"/>
            <a:ext cx="8172450" cy="10080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mtClean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03575" y="188913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/>
              <a:t>СОНАТА СОЛНЦА </a:t>
            </a:r>
          </a:p>
          <a:p>
            <a:r>
              <a:rPr lang="uk-UA"/>
              <a:t>(Приветствие солнцу.                     Гимн солнцу. </a:t>
            </a:r>
            <a:endParaRPr lang="ru-RU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557338"/>
            <a:ext cx="33131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4824413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88913"/>
            <a:ext cx="5543550" cy="936625"/>
          </a:xfrm>
        </p:spPr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9072562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mtClean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331913" y="3429000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/>
              <a:t>    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132138" y="260350"/>
            <a:ext cx="5543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/>
              <a:t> СОНАТА СОЛНЦА</a:t>
            </a:r>
          </a:p>
          <a:p>
            <a:r>
              <a:rPr lang="uk-UA" sz="2800"/>
              <a:t>Алегро                   Финал</a:t>
            </a:r>
            <a:endParaRPr lang="ru-RU" sz="280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563938" y="33337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68413"/>
            <a:ext cx="4176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36838"/>
            <a:ext cx="35274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88913"/>
            <a:ext cx="5483225" cy="777875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Чюрльоніс - унікальне явище у світовому мистецтві, його творчість дотепер викликає замилування й суперечки</a:t>
            </a:r>
            <a:endPara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931150" cy="446563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uk-UA" sz="2400" smtClean="0"/>
              <a:t>"Просто неможливо виразити, як я схвильований цим воістину магічним мистецтвом, що збагатило не тільки живопис, але й розширило наш кругозір в області поліфонії й музичної ритміки. Яким плідним могло б бути розвиток цього відкриття в живописі більших просторів, у монументальній фресці! Це новий духовний континент, і його Христофором Колумбом, безсумнівно, залишиться Чюрльоніс!", - так оцінював самобутній талант автора музичного живопису один з найбільших письменників нашого століття Ромен Ролан.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91264" cy="3561259"/>
          </a:xfrm>
        </p:spPr>
        <p:txBody>
          <a:bodyPr/>
          <a:lstStyle/>
          <a:p>
            <a:r>
              <a:rPr lang="uk-UA" b="1" dirty="0"/>
              <a:t>Література</a:t>
            </a:r>
            <a:endParaRPr lang="uk-UA" dirty="0"/>
          </a:p>
          <a:p>
            <a:r>
              <a:rPr lang="uk-UA" dirty="0" err="1"/>
              <a:t>Чюрлёните</a:t>
            </a:r>
            <a:r>
              <a:rPr lang="uk-UA" dirty="0"/>
              <a:t> Я.К. </a:t>
            </a:r>
            <a:r>
              <a:rPr lang="uk-UA" dirty="0" err="1"/>
              <a:t>Воспоминания</a:t>
            </a:r>
            <a:r>
              <a:rPr lang="uk-UA" dirty="0"/>
              <a:t> о М. К. </a:t>
            </a:r>
            <a:r>
              <a:rPr lang="uk-UA" dirty="0" err="1"/>
              <a:t>Чюрлёнисе</a:t>
            </a:r>
            <a:r>
              <a:rPr lang="uk-UA" dirty="0"/>
              <a:t> / Пер. с </a:t>
            </a:r>
            <a:r>
              <a:rPr lang="uk-UA" dirty="0" err="1"/>
              <a:t>литов</a:t>
            </a:r>
            <a:r>
              <a:rPr lang="uk-UA" dirty="0"/>
              <a:t>. </a:t>
            </a:r>
            <a:r>
              <a:rPr lang="uk-UA" dirty="0" err="1"/>
              <a:t>Вильнюс</a:t>
            </a:r>
            <a:r>
              <a:rPr lang="uk-UA" dirty="0"/>
              <a:t>, 1975.</a:t>
            </a:r>
          </a:p>
          <a:p>
            <a:r>
              <a:rPr lang="uk-UA" dirty="0" err="1"/>
              <a:t>Ландсбергис</a:t>
            </a:r>
            <a:r>
              <a:rPr lang="uk-UA" dirty="0"/>
              <a:t> В.В. </a:t>
            </a:r>
            <a:r>
              <a:rPr lang="uk-UA" dirty="0" err="1"/>
              <a:t>Творчество</a:t>
            </a:r>
            <a:r>
              <a:rPr lang="uk-UA" dirty="0"/>
              <a:t> </a:t>
            </a:r>
            <a:r>
              <a:rPr lang="uk-UA" dirty="0" err="1"/>
              <a:t>Чюрлёниса</a:t>
            </a:r>
            <a:r>
              <a:rPr lang="uk-UA" dirty="0"/>
              <a:t>. 2-е </a:t>
            </a:r>
            <a:r>
              <a:rPr lang="uk-UA" dirty="0" err="1"/>
              <a:t>изд</a:t>
            </a:r>
            <a:r>
              <a:rPr lang="uk-UA" dirty="0"/>
              <a:t>. </a:t>
            </a:r>
            <a:r>
              <a:rPr lang="uk-UA" dirty="0" err="1"/>
              <a:t>Ленинград</a:t>
            </a:r>
            <a:r>
              <a:rPr lang="uk-UA" dirty="0"/>
              <a:t>, 1975.</a:t>
            </a:r>
          </a:p>
          <a:p>
            <a:r>
              <a:rPr lang="uk-UA" dirty="0" err="1"/>
              <a:t>Venclova</a:t>
            </a:r>
            <a:r>
              <a:rPr lang="uk-UA" dirty="0"/>
              <a:t> A. М. К. </a:t>
            </a:r>
            <a:r>
              <a:rPr lang="uk-UA" dirty="0" err="1"/>
              <a:t>Čiurlionis</a:t>
            </a:r>
            <a:r>
              <a:rPr lang="uk-UA" dirty="0"/>
              <a:t>, </a:t>
            </a:r>
            <a:r>
              <a:rPr lang="uk-UA" dirty="0" err="1"/>
              <a:t>Vilnius</a:t>
            </a:r>
            <a:r>
              <a:rPr lang="uk-UA" dirty="0"/>
              <a:t>, 1961.</a:t>
            </a:r>
          </a:p>
          <a:p>
            <a:r>
              <a:rPr lang="uk-UA" dirty="0" err="1"/>
              <a:t>Шапошникова</a:t>
            </a:r>
            <a:r>
              <a:rPr lang="uk-UA" dirty="0"/>
              <a:t> Л.В. На берегах </a:t>
            </a:r>
            <a:r>
              <a:rPr lang="uk-UA" dirty="0" err="1"/>
              <a:t>иных</a:t>
            </a:r>
            <a:r>
              <a:rPr lang="uk-UA" dirty="0"/>
              <a:t> </a:t>
            </a:r>
            <a:r>
              <a:rPr lang="uk-UA" dirty="0" err="1"/>
              <a:t>миров</a:t>
            </a:r>
            <a:r>
              <a:rPr lang="uk-UA" dirty="0"/>
              <a:t>/ Л.В. </a:t>
            </a:r>
            <a:r>
              <a:rPr lang="uk-UA" dirty="0" err="1"/>
              <a:t>Шапошникова</a:t>
            </a:r>
            <a:r>
              <a:rPr lang="uk-UA" dirty="0"/>
              <a:t>. </a:t>
            </a:r>
            <a:r>
              <a:rPr lang="uk-UA" dirty="0" err="1"/>
              <a:t>Тернистый</a:t>
            </a:r>
            <a:r>
              <a:rPr lang="uk-UA" dirty="0"/>
              <a:t> путь </a:t>
            </a:r>
            <a:r>
              <a:rPr lang="uk-UA" dirty="0" err="1"/>
              <a:t>Красоты</a:t>
            </a:r>
            <a:r>
              <a:rPr lang="uk-UA" dirty="0"/>
              <a:t>. – М.: МЦР, 2001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454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404664"/>
            <a:ext cx="212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Настрої природи</a:t>
            </a:r>
            <a:endParaRPr lang="uk-UA" dirty="0"/>
          </a:p>
        </p:txBody>
      </p:sp>
      <p:pic>
        <p:nvPicPr>
          <p:cNvPr id="1026" name="Picture 2" descr="Дож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3" y="1340768"/>
            <a:ext cx="3816424" cy="523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33" y="1402385"/>
            <a:ext cx="453675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8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48472" cy="36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50" y="3284984"/>
            <a:ext cx="4889500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5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1" y="116632"/>
            <a:ext cx="5184576" cy="35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52528" cy="344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84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46563" y="2349500"/>
            <a:ext cx="4897437" cy="865188"/>
          </a:xfrm>
        </p:spPr>
        <p:txBody>
          <a:bodyPr/>
          <a:lstStyle/>
          <a:p>
            <a:pPr eaLnBrk="1" hangingPunct="1"/>
            <a:r>
              <a:rPr lang="uk-UA" sz="24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Чюрльоніс Мікалоюс Константінас</a:t>
            </a:r>
            <a:r>
              <a:rPr lang="uk-UA" sz="3200" smtClean="0"/>
              <a:t> </a:t>
            </a:r>
            <a:r>
              <a:rPr lang="uk-UA" sz="1400" smtClean="0"/>
              <a:t/>
            </a:r>
            <a:br>
              <a:rPr lang="uk-UA" sz="1400" smtClean="0"/>
            </a:br>
            <a:r>
              <a:rPr lang="uk-UA" sz="4000" b="1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292600"/>
            <a:ext cx="4968875" cy="2016125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chemeClr val="tx1"/>
                </a:solidFill>
              </a:rPr>
              <a:t>Я полечу в далекие миры, </a:t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smtClean="0">
                <a:solidFill>
                  <a:schemeClr val="tx1"/>
                </a:solidFill>
              </a:rPr>
              <a:t>в край вечной красоты, </a:t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smtClean="0">
                <a:solidFill>
                  <a:schemeClr val="tx1"/>
                </a:solidFill>
              </a:rPr>
              <a:t>солнца и фантазии, </a:t>
            </a:r>
          </a:p>
          <a:p>
            <a:pPr eaLnBrk="1" hangingPunct="1"/>
            <a:r>
              <a:rPr lang="uk-UA" sz="2400" smtClean="0">
                <a:solidFill>
                  <a:schemeClr val="tx1"/>
                </a:solidFill>
              </a:rPr>
              <a:t>в заколдованную страну..</a:t>
            </a:r>
            <a:r>
              <a:rPr lang="uk-UA" sz="36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5292725" y="549275"/>
            <a:ext cx="4284663" cy="129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tabLst>
                <a:tab pos="4127500" algn="l"/>
              </a:tabLst>
              <a:defRPr/>
            </a:pP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  <a:t/>
            </a:r>
            <a:br>
              <a:rPr lang="en-US" b="1" kern="0" dirty="0">
                <a:solidFill>
                  <a:srgbClr val="5EC226"/>
                </a:solidFill>
                <a:effectLst/>
                <a:latin typeface="Times New Roman" pitchFamily="18" charset="0"/>
              </a:rPr>
            </a:br>
            <a:r>
              <a:rPr lang="uk-UA" sz="1400" b="1" kern="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endParaRPr lang="ru-RU" sz="1400" b="1" kern="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30956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188913"/>
            <a:ext cx="6156325" cy="936625"/>
          </a:xfrm>
        </p:spPr>
        <p:txBody>
          <a:bodyPr/>
          <a:lstStyle/>
          <a:p>
            <a:pPr eaLnBrk="1" hangingPunct="1"/>
            <a:r>
              <a:rPr lang="uk-UA" sz="2000" smtClean="0"/>
              <a:t/>
            </a:r>
            <a:br>
              <a:rPr lang="uk-UA" sz="2000" smtClean="0"/>
            </a:br>
            <a:r>
              <a:rPr lang="uk-UA" sz="2000" smtClean="0"/>
              <a:t/>
            </a:r>
            <a:br>
              <a:rPr lang="uk-UA" sz="2000" smtClean="0"/>
            </a:br>
            <a:r>
              <a:rPr lang="uk-UA" sz="2000" smtClean="0"/>
              <a:t/>
            </a:r>
            <a:br>
              <a:rPr lang="uk-UA" sz="2000" smtClean="0"/>
            </a:br>
            <a:r>
              <a:rPr lang="uk-UA" sz="2400" b="1" smtClean="0">
                <a:solidFill>
                  <a:srgbClr val="000066"/>
                </a:solidFill>
              </a:rPr>
              <a:t>Чюрльоніс Мікалоюс Константінас був музикантом, художником, поетом.  </a:t>
            </a:r>
            <a:br>
              <a:rPr lang="uk-UA" sz="2400" b="1" smtClean="0">
                <a:solidFill>
                  <a:srgbClr val="000066"/>
                </a:solidFill>
              </a:rPr>
            </a:br>
            <a:r>
              <a:rPr lang="uk-UA" sz="2400" b="1" smtClean="0">
                <a:solidFill>
                  <a:srgbClr val="000066"/>
                </a:solidFill>
              </a:rPr>
              <a:t> </a:t>
            </a:r>
            <a:br>
              <a:rPr lang="uk-UA" sz="2400" b="1" smtClean="0">
                <a:solidFill>
                  <a:srgbClr val="000066"/>
                </a:solidFill>
              </a:rPr>
            </a:br>
            <a:endParaRPr lang="ru-RU" sz="2400" b="1" smtClean="0">
              <a:solidFill>
                <a:srgbClr val="000066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7848600" cy="3960813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uk-UA" sz="2400" smtClean="0"/>
              <a:t> </a:t>
            </a:r>
          </a:p>
          <a:p>
            <a:pPr marL="457200" indent="-457200">
              <a:buFontTx/>
              <a:buNone/>
            </a:pPr>
            <a:r>
              <a:rPr lang="uk-UA" sz="2400" smtClean="0"/>
              <a:t>Мрія про єднання мистецтв (ідея "синтезу мистецтв”) </a:t>
            </a:r>
          </a:p>
          <a:p>
            <a:pPr marL="457200" indent="-457200">
              <a:buFontTx/>
              <a:buNone/>
            </a:pPr>
            <a:r>
              <a:rPr lang="uk-UA" sz="2400" smtClean="0"/>
              <a:t>знайшла в Чюрльоніса чи не краще донині втілення. </a:t>
            </a:r>
          </a:p>
          <a:p>
            <a:pPr marL="457200" indent="-457200">
              <a:buFontTx/>
              <a:buNone/>
            </a:pPr>
            <a:r>
              <a:rPr lang="uk-UA" sz="2400" smtClean="0"/>
              <a:t>У всьому світовому живописі добутку цього майстра</a:t>
            </a:r>
          </a:p>
          <a:p>
            <a:pPr marL="457200" indent="-457200">
              <a:buFontTx/>
              <a:buNone/>
            </a:pPr>
            <a:r>
              <a:rPr lang="uk-UA" sz="2400" smtClean="0"/>
              <a:t> займають особливе місце. </a:t>
            </a:r>
          </a:p>
          <a:p>
            <a:pPr marL="457200" indent="-457200">
              <a:buFontTx/>
              <a:buNone/>
            </a:pPr>
            <a:r>
              <a:rPr lang="uk-UA" sz="2400" smtClean="0"/>
              <a:t>    Кращі його добутки хвилюють саме своєю "музичнимживописом".</a:t>
            </a:r>
            <a:endParaRPr lang="ru-RU" sz="2400" smtClean="0"/>
          </a:p>
          <a:p>
            <a:pPr marL="457200" indent="-457200" eaLnBrk="1" hangingPunct="1">
              <a:buFontTx/>
              <a:buNone/>
            </a:pPr>
            <a:endParaRPr lang="ru-RU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88913"/>
            <a:ext cx="5483225" cy="777875"/>
          </a:xfrm>
        </p:spPr>
        <p:txBody>
          <a:bodyPr/>
          <a:lstStyle/>
          <a:p>
            <a:pPr eaLnBrk="1" hangingPunct="1"/>
            <a:r>
              <a:rPr lang="uk-UA" b="1" smtClean="0"/>
              <a:t>«Спокій»</a:t>
            </a:r>
            <a:endParaRPr lang="ru-RU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mtClean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6624637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188913"/>
            <a:ext cx="5699125" cy="777875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Привітне, ласкаве море, так і хочеться поринути в його хвилі, які</a:t>
            </a:r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обгорнуть спокоєм</a:t>
            </a:r>
            <a:r>
              <a:rPr lang="ru-RU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82804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sz="2400" b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mtClean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4032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73238"/>
            <a:ext cx="38147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88913"/>
            <a:ext cx="5483225" cy="777875"/>
          </a:xfrm>
        </p:spPr>
        <p:txBody>
          <a:bodyPr/>
          <a:lstStyle/>
          <a:p>
            <a:pPr eaLnBrk="1" hangingPunct="1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СОНАТА МОРЯ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63" y="1557338"/>
            <a:ext cx="8135937" cy="10080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mtClean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43195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700213"/>
            <a:ext cx="36718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476375" y="5876925"/>
            <a:ext cx="5543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/>
              <a:t>Море бурхливе, непривітне, від нього віє загрозою, виникає страх перед нестримною стихією.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geEtud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300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OrangeEtud</vt:lpstr>
      <vt:lpstr>Відтворення настрою, стану за допомогою засобів музики та образотворчого            мистецтва.  Композиційні методи та прийоми: лінія, пляма, тон, колорит.             Абстрактна композиція  «Я бачу музику» </vt:lpstr>
      <vt:lpstr>Презентация PowerPoint</vt:lpstr>
      <vt:lpstr>Презентация PowerPoint</vt:lpstr>
      <vt:lpstr>Презентация PowerPoint</vt:lpstr>
      <vt:lpstr>  Чюрльоніс Мікалоюс Константінас   </vt:lpstr>
      <vt:lpstr>   Чюрльоніс Мікалоюс Константінас був музикантом, художником, поетом.     </vt:lpstr>
      <vt:lpstr>«Спокій»</vt:lpstr>
      <vt:lpstr>Привітне, ласкаве море, так і хочеться поринути в його хвилі, які обгорнуть спокоєм </vt:lpstr>
      <vt:lpstr> СОНАТА МОРЯ</vt:lpstr>
      <vt:lpstr>ЛІС</vt:lpstr>
      <vt:lpstr>Презентация PowerPoint</vt:lpstr>
      <vt:lpstr> </vt:lpstr>
      <vt:lpstr>Чюрльоніс - унікальне явище у світовому мистецтві, його творчість дотепер викликає замилування й суперечки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Наталя</cp:lastModifiedBy>
  <cp:revision>113</cp:revision>
  <dcterms:modified xsi:type="dcterms:W3CDTF">2013-06-16T20:15:14Z</dcterms:modified>
</cp:coreProperties>
</file>